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546" r:id="rId6"/>
  </p:sldMasterIdLst>
  <p:notesMasterIdLst>
    <p:notesMasterId r:id="rId28"/>
  </p:notesMasterIdLst>
  <p:handoutMasterIdLst>
    <p:handoutMasterId r:id="rId29"/>
  </p:handoutMasterIdLst>
  <p:sldIdLst>
    <p:sldId id="1595" r:id="rId7"/>
    <p:sldId id="1610" r:id="rId8"/>
    <p:sldId id="295" r:id="rId9"/>
    <p:sldId id="296" r:id="rId10"/>
    <p:sldId id="299" r:id="rId11"/>
    <p:sldId id="297" r:id="rId12"/>
    <p:sldId id="1709" r:id="rId13"/>
    <p:sldId id="331" r:id="rId14"/>
    <p:sldId id="332" r:id="rId15"/>
    <p:sldId id="1699" r:id="rId16"/>
    <p:sldId id="1705" r:id="rId17"/>
    <p:sldId id="1707" r:id="rId18"/>
    <p:sldId id="1706" r:id="rId19"/>
    <p:sldId id="1692" r:id="rId20"/>
    <p:sldId id="302" r:id="rId21"/>
    <p:sldId id="306" r:id="rId22"/>
    <p:sldId id="307" r:id="rId23"/>
    <p:sldId id="1708" r:id="rId24"/>
    <p:sldId id="279" r:id="rId25"/>
    <p:sldId id="1592" r:id="rId26"/>
    <p:sldId id="1591"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610"/>
            <p14:sldId id="295"/>
            <p14:sldId id="296"/>
            <p14:sldId id="299"/>
            <p14:sldId id="297"/>
            <p14:sldId id="1709"/>
            <p14:sldId id="331"/>
            <p14:sldId id="332"/>
            <p14:sldId id="1699"/>
            <p14:sldId id="1705"/>
            <p14:sldId id="1707"/>
            <p14:sldId id="1706"/>
            <p14:sldId id="1692"/>
            <p14:sldId id="302"/>
            <p14:sldId id="306"/>
            <p14:sldId id="307"/>
            <p14:sldId id="1708"/>
            <p14:sldId id="279"/>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63784" autoAdjust="0"/>
  </p:normalViewPr>
  <p:slideViewPr>
    <p:cSldViewPr snapToGrid="0">
      <p:cViewPr varScale="1">
        <p:scale>
          <a:sx n="41" d="100"/>
          <a:sy n="41" d="100"/>
        </p:scale>
        <p:origin x="1576"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10/12/2019 12:54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10/12/2019 12:54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10/12/2019 12:54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10/12/2019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4146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112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18864E-30AE-49EB-84C2-413CFE04875B}" type="slidenum">
              <a:rPr lang="en-US" smtClean="0"/>
              <a:t>9</a:t>
            </a:fld>
            <a:endParaRPr lang="en-US"/>
          </a:p>
        </p:txBody>
      </p:sp>
    </p:spTree>
    <p:extLst>
      <p:ext uri="{BB962C8B-B14F-4D97-AF65-F5344CB8AC3E}">
        <p14:creationId xmlns:p14="http://schemas.microsoft.com/office/powerpoint/2010/main" val="76745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from the previous section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10/12/2019 4:35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8599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10/12/2019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03512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10/12/2019 12:54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10/12/2019 12:54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43"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0" y="0"/>
            <a:ext cx="12192000" cy="685800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14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1811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graph/msgraph-sdk-javascript"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icrosoftgraph/msgraph-typescript-typings"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icrosoft.com/en-us/graph"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ocs.microsoft.com/en-us/sharepoint/dev/spfx/use-msgraph" TargetMode="External"/><Relationship Id="rId5" Type="http://schemas.openxmlformats.org/officeDocument/2006/relationships/hyperlink" Target="https://docs.microsoft.com/en-us/sharepoint/dev/spfx/sharepoint-framework-overview" TargetMode="External"/><Relationship Id="rId4" Type="http://schemas.openxmlformats.org/officeDocument/2006/relationships/hyperlink" Target="https://github.com/microsoftgraph/msgraph-sdk-javascrip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xml"/><Relationship Id="rId1" Type="http://schemas.openxmlformats.org/officeDocument/2006/relationships/customXml" Target="../../customXml/item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br>
              <a:rPr lang="en-US" dirty="0"/>
            </a:br>
            <a:r>
              <a:rPr lang="en-US" dirty="0"/>
              <a:t>Leveraging the Microsoft Graph with </a:t>
            </a:r>
            <a:r>
              <a:rPr lang="en-US" dirty="0" err="1"/>
              <a:t>MSGraphClient</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619516" y="5417074"/>
            <a:ext cx="3805000" cy="508154"/>
          </a:xfrm>
        </p:spPr>
        <p:txBody>
          <a:bodyPr/>
          <a:lstStyle/>
          <a:p>
            <a:r>
              <a:rPr lang="en-US" sz="2800" dirty="0">
                <a:latin typeface="Segoe UI Semibold" panose="020B0702040204020203" pitchFamily="34" charset="0"/>
                <a:cs typeface="Segoe UI Semibold" panose="020B0702040204020203" pitchFamily="34" charset="0"/>
              </a:rPr>
              <a:t>Sathish </a:t>
            </a:r>
            <a:r>
              <a:rPr lang="en-US" sz="2800" dirty="0" err="1">
                <a:latin typeface="Segoe UI Semibold" panose="020B0702040204020203" pitchFamily="34" charset="0"/>
                <a:cs typeface="Segoe UI Semibold" panose="020B0702040204020203" pitchFamily="34" charset="0"/>
              </a:rPr>
              <a:t>Nadarajan</a:t>
            </a:r>
            <a:endParaRPr lang="en-US" sz="2800" dirty="0"/>
          </a:p>
        </p:txBody>
      </p:sp>
      <p:sp>
        <p:nvSpPr>
          <p:cNvPr id="4" name="Rectangle 3"/>
          <p:cNvSpPr/>
          <p:nvPr/>
        </p:nvSpPr>
        <p:spPr>
          <a:xfrm>
            <a:off x="472033" y="6041044"/>
            <a:ext cx="1968809" cy="369332"/>
          </a:xfrm>
          <a:prstGeom prst="rect">
            <a:avLst/>
          </a:prstGeom>
        </p:spPr>
        <p:txBody>
          <a:bodyPr wrap="none">
            <a:spAutoFit/>
          </a:bodyPr>
          <a:lstStyle/>
          <a:p>
            <a:r>
              <a:rPr lang="en-US" b="1" dirty="0"/>
              <a:t>@</a:t>
            </a:r>
            <a:r>
              <a:rPr lang="en-US" b="1" dirty="0" err="1"/>
              <a:t>contactsathish</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6BE08-91C8-1044-94EC-F3AD630E97A6}"/>
              </a:ext>
            </a:extLst>
          </p:cNvPr>
          <p:cNvSpPr>
            <a:spLocks noGrp="1"/>
          </p:cNvSpPr>
          <p:nvPr>
            <p:ph type="title"/>
          </p:nvPr>
        </p:nvSpPr>
        <p:spPr/>
        <p:txBody>
          <a:bodyPr/>
          <a:lstStyle/>
          <a:p>
            <a:r>
              <a:rPr lang="en-US" dirty="0"/>
              <a:t>Microsoft Graph JavaScript SDK</a:t>
            </a:r>
          </a:p>
        </p:txBody>
      </p:sp>
      <p:sp>
        <p:nvSpPr>
          <p:cNvPr id="4" name="Text Placeholder 3">
            <a:extLst>
              <a:ext uri="{FF2B5EF4-FFF2-40B4-BE49-F238E27FC236}">
                <a16:creationId xmlns:a16="http://schemas.microsoft.com/office/drawing/2014/main" id="{5807526E-11FD-B74B-9E33-D4816D7D7191}"/>
              </a:ext>
            </a:extLst>
          </p:cNvPr>
          <p:cNvSpPr>
            <a:spLocks noGrp="1"/>
          </p:cNvSpPr>
          <p:nvPr>
            <p:ph type="body" sz="quarter" idx="10"/>
          </p:nvPr>
        </p:nvSpPr>
        <p:spPr>
          <a:xfrm>
            <a:off x="465138" y="1919804"/>
            <a:ext cx="11533187" cy="3188565"/>
          </a:xfrm>
        </p:spPr>
        <p:txBody>
          <a:bodyPr/>
          <a:lstStyle/>
          <a:p>
            <a:r>
              <a:rPr lang="en-US" sz="2400" dirty="0"/>
              <a:t>Microsoft Graph is accessible via REST API &amp; various SDKs</a:t>
            </a:r>
          </a:p>
          <a:p>
            <a:endParaRPr lang="en-US" sz="2400" dirty="0"/>
          </a:p>
          <a:p>
            <a:r>
              <a:rPr lang="en-US" sz="2400" dirty="0"/>
              <a:t>Client-side solutions can leverage the JavaScript SDK</a:t>
            </a:r>
          </a:p>
          <a:p>
            <a:endParaRPr lang="en-US" sz="2400" dirty="0"/>
          </a:p>
          <a:p>
            <a:r>
              <a:rPr lang="en-US" sz="2400" dirty="0"/>
              <a:t>The Microsoft Graph JavaScript client library is a lightweight wrapper around the Microsoft Graph API that can be used server-side and in the browser.</a:t>
            </a:r>
          </a:p>
          <a:p>
            <a:endParaRPr lang="en-US" sz="2400" dirty="0">
              <a:hlinkClick r:id="rId3"/>
            </a:endParaRPr>
          </a:p>
          <a:p>
            <a:pPr lvl="1"/>
            <a:r>
              <a:rPr lang="en-US" sz="2000" dirty="0">
                <a:hlinkClick r:id="rId3"/>
              </a:rPr>
              <a:t>https://github.com/microsoftgraph/msgraph-sdk-javascript</a:t>
            </a:r>
            <a:endParaRPr lang="en-US" sz="2000" dirty="0"/>
          </a:p>
          <a:p>
            <a:pPr lvl="1"/>
            <a:r>
              <a:rPr lang="en-US" sz="2000" dirty="0"/>
              <a:t>Requires initialization with an Azure AD provided OAuth2 access token to create the client</a:t>
            </a:r>
            <a:endParaRPr lang="en-US" sz="2400" dirty="0"/>
          </a:p>
        </p:txBody>
      </p:sp>
    </p:spTree>
    <p:extLst>
      <p:ext uri="{BB962C8B-B14F-4D97-AF65-F5344CB8AC3E}">
        <p14:creationId xmlns:p14="http://schemas.microsoft.com/office/powerpoint/2010/main" val="170789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6F4372-9311-4746-8479-098A21DD9AA4}"/>
              </a:ext>
            </a:extLst>
          </p:cNvPr>
          <p:cNvSpPr>
            <a:spLocks noGrp="1"/>
          </p:cNvSpPr>
          <p:nvPr>
            <p:ph type="title"/>
          </p:nvPr>
        </p:nvSpPr>
        <p:spPr/>
        <p:txBody>
          <a:bodyPr/>
          <a:lstStyle/>
          <a:p>
            <a:r>
              <a:rPr lang="en-US" dirty="0"/>
              <a:t>Initializing the Microsoft Graph JS SDK</a:t>
            </a:r>
          </a:p>
        </p:txBody>
      </p:sp>
      <p:sp>
        <p:nvSpPr>
          <p:cNvPr id="7" name="Text Placeholder 6">
            <a:extLst>
              <a:ext uri="{FF2B5EF4-FFF2-40B4-BE49-F238E27FC236}">
                <a16:creationId xmlns:a16="http://schemas.microsoft.com/office/drawing/2014/main" id="{A4B56430-2D61-FA4B-8656-6D043578AF82}"/>
              </a:ext>
            </a:extLst>
          </p:cNvPr>
          <p:cNvSpPr>
            <a:spLocks noGrp="1"/>
          </p:cNvSpPr>
          <p:nvPr>
            <p:ph type="body" sz="quarter" idx="10"/>
          </p:nvPr>
        </p:nvSpPr>
        <p:spPr>
          <a:xfrm>
            <a:off x="528849" y="1476622"/>
            <a:ext cx="11378776" cy="4782848"/>
          </a:xfrm>
          <a:solidFill>
            <a:schemeClr val="bg1"/>
          </a:solidFill>
        </p:spPr>
        <p:txBody>
          <a:bodyPr/>
          <a:lstStyle/>
          <a:p>
            <a:r>
              <a:rPr lang="en-US" sz="2400" dirty="0" err="1"/>
              <a:t>var</a:t>
            </a:r>
            <a:r>
              <a:rPr lang="en-US" sz="2400" dirty="0"/>
              <a:t> client = </a:t>
            </a:r>
            <a:r>
              <a:rPr lang="en-US" sz="2400" dirty="0" err="1"/>
              <a:t>MicrosoftGraph.Client.init</a:t>
            </a:r>
            <a:r>
              <a:rPr lang="en-US" sz="2400" dirty="0"/>
              <a:t>({</a:t>
            </a:r>
          </a:p>
          <a:p>
            <a:r>
              <a:rPr lang="en-US" sz="2400" dirty="0"/>
              <a:t>  </a:t>
            </a:r>
            <a:r>
              <a:rPr lang="en-US" sz="2400" dirty="0" err="1"/>
              <a:t>authProvider</a:t>
            </a:r>
            <a:r>
              <a:rPr lang="en-US" sz="2400" dirty="0"/>
              <a:t>: (done) =&gt; {</a:t>
            </a:r>
          </a:p>
          <a:p>
            <a:r>
              <a:rPr lang="en-US" sz="2400" dirty="0"/>
              <a:t>    done(null, </a:t>
            </a:r>
            <a:r>
              <a:rPr lang="en-US" sz="2400" dirty="0" err="1"/>
              <a:t>access_token</a:t>
            </a:r>
            <a:r>
              <a:rPr lang="en-US" sz="2400" dirty="0"/>
              <a:t>);</a:t>
            </a:r>
          </a:p>
          <a:p>
            <a:r>
              <a:rPr lang="en-US" sz="2400" dirty="0"/>
              <a:t>  }</a:t>
            </a:r>
          </a:p>
          <a:p>
            <a:r>
              <a:rPr lang="en-US" sz="2400" dirty="0"/>
              <a:t>});</a:t>
            </a:r>
          </a:p>
          <a:p>
            <a:endParaRPr lang="en-US" sz="2400" dirty="0"/>
          </a:p>
          <a:p>
            <a:r>
              <a:rPr lang="en-US" sz="2400" dirty="0"/>
              <a:t>client</a:t>
            </a:r>
          </a:p>
          <a:p>
            <a:r>
              <a:rPr lang="en-US" sz="2400" dirty="0"/>
              <a:t>  .</a:t>
            </a:r>
            <a:r>
              <a:rPr lang="en-US" sz="2400" dirty="0" err="1"/>
              <a:t>api</a:t>
            </a:r>
            <a:r>
              <a:rPr lang="en-US" sz="2400" dirty="0"/>
              <a:t>('/me')</a:t>
            </a:r>
          </a:p>
          <a:p>
            <a:r>
              <a:rPr lang="en-US" sz="2400" dirty="0"/>
              <a:t>  .get((err, res) =&gt; {</a:t>
            </a:r>
          </a:p>
          <a:p>
            <a:r>
              <a:rPr lang="en-US" sz="2400" dirty="0"/>
              <a:t>    </a:t>
            </a:r>
            <a:r>
              <a:rPr lang="en-US" sz="2400" dirty="0" err="1"/>
              <a:t>console.log</a:t>
            </a:r>
            <a:r>
              <a:rPr lang="en-US" sz="2400" dirty="0"/>
              <a:t>(res);</a:t>
            </a:r>
          </a:p>
          <a:p>
            <a:r>
              <a:rPr lang="en-US" sz="2400" dirty="0"/>
              <a:t>  });</a:t>
            </a:r>
          </a:p>
        </p:txBody>
      </p:sp>
    </p:spTree>
    <p:extLst>
      <p:ext uri="{BB962C8B-B14F-4D97-AF65-F5344CB8AC3E}">
        <p14:creationId xmlns:p14="http://schemas.microsoft.com/office/powerpoint/2010/main" val="3033445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778-EB43-B341-8AA0-BC9340820EF9}"/>
              </a:ext>
            </a:extLst>
          </p:cNvPr>
          <p:cNvSpPr>
            <a:spLocks noGrp="1"/>
          </p:cNvSpPr>
          <p:nvPr>
            <p:ph type="title"/>
          </p:nvPr>
        </p:nvSpPr>
        <p:spPr/>
        <p:txBody>
          <a:bodyPr/>
          <a:lstStyle/>
          <a:p>
            <a:r>
              <a:rPr lang="en-US" dirty="0"/>
              <a:t>Microsoft Graph TypeScript Type Declarations</a:t>
            </a:r>
          </a:p>
        </p:txBody>
      </p:sp>
      <p:sp>
        <p:nvSpPr>
          <p:cNvPr id="4" name="Text Placeholder 3">
            <a:extLst>
              <a:ext uri="{FF2B5EF4-FFF2-40B4-BE49-F238E27FC236}">
                <a16:creationId xmlns:a16="http://schemas.microsoft.com/office/drawing/2014/main" id="{E344C447-64DF-8E4F-81D6-84769AA4E5B0}"/>
              </a:ext>
            </a:extLst>
          </p:cNvPr>
          <p:cNvSpPr>
            <a:spLocks noGrp="1"/>
          </p:cNvSpPr>
          <p:nvPr>
            <p:ph type="body" sz="quarter" idx="10"/>
          </p:nvPr>
        </p:nvSpPr>
        <p:spPr>
          <a:xfrm>
            <a:off x="465138" y="1919804"/>
            <a:ext cx="11533187" cy="2086725"/>
          </a:xfrm>
        </p:spPr>
        <p:txBody>
          <a:bodyPr/>
          <a:lstStyle/>
          <a:p>
            <a:r>
              <a:rPr lang="en-US" sz="2400" dirty="0"/>
              <a:t>Use the Microsoft Graph JavaScript SDK in TypeScript applications</a:t>
            </a:r>
          </a:p>
          <a:p>
            <a:endParaRPr lang="en-US" sz="2400" dirty="0"/>
          </a:p>
          <a:p>
            <a:r>
              <a:rPr lang="en-US" sz="2400" dirty="0"/>
              <a:t>TypeScript type declarations introduce strong types and documentation to client-side projects</a:t>
            </a:r>
          </a:p>
          <a:p>
            <a:endParaRPr lang="en-US" dirty="0"/>
          </a:p>
          <a:p>
            <a:pPr lvl="1"/>
            <a:r>
              <a:rPr lang="en-US" sz="2000" dirty="0">
                <a:hlinkClick r:id="rId2"/>
              </a:rPr>
              <a:t>https://github.com/microsoftgraph/msgraph-typescript-typings</a:t>
            </a:r>
            <a:r>
              <a:rPr lang="en-US" sz="2000" dirty="0"/>
              <a:t> </a:t>
            </a:r>
          </a:p>
        </p:txBody>
      </p:sp>
    </p:spTree>
    <p:extLst>
      <p:ext uri="{BB962C8B-B14F-4D97-AF65-F5344CB8AC3E}">
        <p14:creationId xmlns:p14="http://schemas.microsoft.com/office/powerpoint/2010/main" val="9650800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8FFE-7DAD-CC4C-8050-37A5A24D161C}"/>
              </a:ext>
            </a:extLst>
          </p:cNvPr>
          <p:cNvSpPr>
            <a:spLocks noGrp="1"/>
          </p:cNvSpPr>
          <p:nvPr>
            <p:ph type="title"/>
          </p:nvPr>
        </p:nvSpPr>
        <p:spPr/>
        <p:txBody>
          <a:bodyPr/>
          <a:lstStyle/>
          <a:p>
            <a:r>
              <a:rPr lang="en-US" sz="4400" dirty="0"/>
              <a:t>Microsoft Graph TypeScript Type Declarations</a:t>
            </a:r>
          </a:p>
        </p:txBody>
      </p:sp>
      <p:sp>
        <p:nvSpPr>
          <p:cNvPr id="3" name="Text Placeholder 2">
            <a:extLst>
              <a:ext uri="{FF2B5EF4-FFF2-40B4-BE49-F238E27FC236}">
                <a16:creationId xmlns:a16="http://schemas.microsoft.com/office/drawing/2014/main" id="{E25E72ED-2D61-824A-83DB-C372BD4A28B5}"/>
              </a:ext>
            </a:extLst>
          </p:cNvPr>
          <p:cNvSpPr>
            <a:spLocks noGrp="1"/>
          </p:cNvSpPr>
          <p:nvPr>
            <p:ph type="body" sz="quarter" idx="10"/>
          </p:nvPr>
        </p:nvSpPr>
        <p:spPr>
          <a:xfrm>
            <a:off x="528849" y="1476622"/>
            <a:ext cx="11378776" cy="4724370"/>
          </a:xfrm>
          <a:solidFill>
            <a:schemeClr val="bg1"/>
          </a:solidFill>
        </p:spPr>
        <p:txBody>
          <a:bodyPr/>
          <a:lstStyle/>
          <a:p>
            <a:r>
              <a:rPr lang="en-US" sz="2000" dirty="0"/>
              <a:t>import * as </a:t>
            </a:r>
            <a:r>
              <a:rPr lang="en-US" sz="2000" dirty="0" err="1"/>
              <a:t>MicrosoftGraph</a:t>
            </a:r>
            <a:r>
              <a:rPr lang="en-US" sz="2000" dirty="0"/>
              <a:t> from '@</a:t>
            </a:r>
            <a:r>
              <a:rPr lang="en-US" sz="2000" dirty="0" err="1"/>
              <a:t>microsoft</a:t>
            </a:r>
            <a:r>
              <a:rPr lang="en-US" sz="2000" dirty="0"/>
              <a:t>/</a:t>
            </a:r>
            <a:r>
              <a:rPr lang="en-US" sz="2000" dirty="0" err="1"/>
              <a:t>microsoft</a:t>
            </a:r>
            <a:r>
              <a:rPr lang="en-US" sz="2000" dirty="0"/>
              <a:t>-graph-types';</a:t>
            </a:r>
          </a:p>
          <a:p>
            <a:endParaRPr lang="en-US" sz="2000" dirty="0"/>
          </a:p>
          <a:p>
            <a:r>
              <a:rPr lang="en-US" sz="2000" dirty="0"/>
              <a:t>// </a:t>
            </a:r>
            <a:r>
              <a:rPr lang="en-US" sz="2000" dirty="0" err="1"/>
              <a:t>init</a:t>
            </a:r>
            <a:r>
              <a:rPr lang="en-US" sz="2000" dirty="0"/>
              <a:t> Microsoft Graph client</a:t>
            </a:r>
          </a:p>
          <a:p>
            <a:endParaRPr lang="en-US" sz="2000" dirty="0"/>
          </a:p>
          <a:p>
            <a:r>
              <a:rPr lang="en-US" sz="2000" dirty="0"/>
              <a:t>client</a:t>
            </a:r>
          </a:p>
          <a:p>
            <a:r>
              <a:rPr lang="en-US" sz="2000" dirty="0"/>
              <a:t>  .</a:t>
            </a:r>
            <a:r>
              <a:rPr lang="en-US" sz="2000" dirty="0" err="1"/>
              <a:t>api</a:t>
            </a:r>
            <a:r>
              <a:rPr lang="en-US" sz="2000" dirty="0"/>
              <a:t>('/me')</a:t>
            </a:r>
          </a:p>
          <a:p>
            <a:r>
              <a:rPr lang="en-US" sz="2000" dirty="0"/>
              <a:t>  .get((error: any, user: </a:t>
            </a:r>
            <a:r>
              <a:rPr lang="en-US" sz="2000" dirty="0" err="1"/>
              <a:t>MicrosoftGraph.User</a:t>
            </a:r>
            <a:r>
              <a:rPr lang="en-US" sz="2000" dirty="0"/>
              <a:t>, </a:t>
            </a:r>
            <a:r>
              <a:rPr lang="en-US" sz="2000" dirty="0" err="1"/>
              <a:t>rawResponse</a:t>
            </a:r>
            <a:r>
              <a:rPr lang="en-US" sz="2000" dirty="0"/>
              <a:t>?: any) =&gt; {</a:t>
            </a:r>
          </a:p>
          <a:p>
            <a:r>
              <a:rPr lang="en-US" sz="2000" dirty="0"/>
              <a:t>    </a:t>
            </a:r>
            <a:r>
              <a:rPr lang="en-US" sz="2000" dirty="0" err="1"/>
              <a:t>console.log</a:t>
            </a:r>
            <a:r>
              <a:rPr lang="en-US" sz="2000" dirty="0"/>
              <a:t>('name: ', </a:t>
            </a:r>
            <a:r>
              <a:rPr lang="en-US" sz="2000" dirty="0" err="1"/>
              <a:t>user.displayName</a:t>
            </a:r>
            <a:r>
              <a:rPr lang="en-US" sz="2000" dirty="0"/>
              <a:t>);</a:t>
            </a:r>
          </a:p>
          <a:p>
            <a:r>
              <a:rPr lang="en-US" sz="2000" dirty="0"/>
              <a:t>    </a:t>
            </a:r>
            <a:r>
              <a:rPr lang="en-US" sz="2000" dirty="0" err="1"/>
              <a:t>console.log</a:t>
            </a:r>
            <a:r>
              <a:rPr lang="en-US" sz="2000" dirty="0"/>
              <a:t>('email: ', </a:t>
            </a:r>
            <a:r>
              <a:rPr lang="en-US" sz="2000" dirty="0" err="1"/>
              <a:t>user.displmailayName</a:t>
            </a:r>
            <a:r>
              <a:rPr lang="en-US" sz="2000" dirty="0"/>
              <a:t>);</a:t>
            </a:r>
          </a:p>
          <a:p>
            <a:r>
              <a:rPr lang="en-US" sz="2000" dirty="0"/>
              <a:t>    </a:t>
            </a:r>
            <a:r>
              <a:rPr lang="en-US" sz="2000" dirty="0" err="1"/>
              <a:t>console.log</a:t>
            </a:r>
            <a:r>
              <a:rPr lang="en-US" sz="2000" dirty="0"/>
              <a:t>('phone: ', </a:t>
            </a:r>
            <a:r>
              <a:rPr lang="en-US" sz="2000" dirty="0" err="1"/>
              <a:t>user.businessPhones</a:t>
            </a:r>
            <a:r>
              <a:rPr lang="en-US" sz="2000" dirty="0"/>
              <a:t>[0]);</a:t>
            </a:r>
          </a:p>
          <a:p>
            <a:r>
              <a:rPr lang="en-US" sz="2000" dirty="0"/>
              <a:t>    });</a:t>
            </a:r>
          </a:p>
          <a:p>
            <a:r>
              <a:rPr lang="en-US" sz="2000" dirty="0"/>
              <a:t>  });</a:t>
            </a:r>
          </a:p>
          <a:p>
            <a:endParaRPr lang="en-US" sz="2000" dirty="0"/>
          </a:p>
        </p:txBody>
      </p:sp>
    </p:spTree>
    <p:extLst>
      <p:ext uri="{BB962C8B-B14F-4D97-AF65-F5344CB8AC3E}">
        <p14:creationId xmlns:p14="http://schemas.microsoft.com/office/powerpoint/2010/main" val="31404927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SharePoint Framework’s</a:t>
            </a:r>
            <a:br>
              <a:rPr lang="en-US" dirty="0"/>
            </a:br>
            <a:r>
              <a:rPr lang="en-US" dirty="0"/>
              <a:t>Microsoft Graph Client</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6BE08-91C8-1044-94EC-F3AD630E97A6}"/>
              </a:ext>
            </a:extLst>
          </p:cNvPr>
          <p:cNvSpPr>
            <a:spLocks noGrp="1"/>
          </p:cNvSpPr>
          <p:nvPr>
            <p:ph type="title"/>
          </p:nvPr>
        </p:nvSpPr>
        <p:spPr/>
        <p:txBody>
          <a:bodyPr/>
          <a:lstStyle/>
          <a:p>
            <a:r>
              <a:rPr lang="en-US" dirty="0"/>
              <a:t>Office 365 and SharePoint Online Users Already Authenticated</a:t>
            </a:r>
          </a:p>
        </p:txBody>
      </p:sp>
      <p:sp>
        <p:nvSpPr>
          <p:cNvPr id="4" name="Text Placeholder 3">
            <a:extLst>
              <a:ext uri="{FF2B5EF4-FFF2-40B4-BE49-F238E27FC236}">
                <a16:creationId xmlns:a16="http://schemas.microsoft.com/office/drawing/2014/main" id="{5807526E-11FD-B74B-9E33-D4816D7D7191}"/>
              </a:ext>
            </a:extLst>
          </p:cNvPr>
          <p:cNvSpPr>
            <a:spLocks noGrp="1"/>
          </p:cNvSpPr>
          <p:nvPr>
            <p:ph type="body" sz="quarter" idx="10"/>
          </p:nvPr>
        </p:nvSpPr>
        <p:spPr>
          <a:xfrm>
            <a:off x="465955" y="1920028"/>
            <a:ext cx="11531551" cy="3497409"/>
          </a:xfrm>
        </p:spPr>
        <p:txBody>
          <a:bodyPr/>
          <a:lstStyle/>
          <a:p>
            <a:r>
              <a:rPr lang="en-US" sz="2400" dirty="0"/>
              <a:t>Users in Office 365 are already authenticated</a:t>
            </a:r>
          </a:p>
          <a:p>
            <a:pPr lvl="1"/>
            <a:endParaRPr lang="en-US" sz="2000" dirty="0"/>
          </a:p>
          <a:p>
            <a:pPr lvl="1"/>
            <a:r>
              <a:rPr lang="en-US" sz="2000" dirty="0"/>
              <a:t>SharePoint Online &amp; Office 365 share the same Azure AD dependency as Microsoft Graph</a:t>
            </a:r>
          </a:p>
          <a:p>
            <a:pPr lvl="1"/>
            <a:r>
              <a:rPr lang="en-US" sz="2000" dirty="0"/>
              <a:t>Users login to Office 365 with their Work &amp; School account (Azure AD)</a:t>
            </a:r>
            <a:endParaRPr lang="en-US" dirty="0"/>
          </a:p>
          <a:p>
            <a:pPr lvl="1"/>
            <a:endParaRPr lang="en-US" sz="2000" dirty="0"/>
          </a:p>
          <a:p>
            <a:r>
              <a:rPr lang="en-US" sz="2400" dirty="0"/>
              <a:t>Calls to the Microsoft Graph are proxied through SharePoint Online</a:t>
            </a:r>
          </a:p>
          <a:p>
            <a:pPr lvl="1"/>
            <a:endParaRPr lang="en-US" sz="2000" dirty="0"/>
          </a:p>
          <a:p>
            <a:pPr lvl="1"/>
            <a:r>
              <a:rPr lang="en-US" sz="2000" dirty="0"/>
              <a:t>Eliminates the need for creation of a separate Azure AD application</a:t>
            </a:r>
          </a:p>
          <a:p>
            <a:pPr lvl="1"/>
            <a:r>
              <a:rPr lang="en-US" sz="2000" dirty="0"/>
              <a:t>Does not bypass any permission / scope requirements</a:t>
            </a:r>
          </a:p>
          <a:p>
            <a:pPr lvl="1"/>
            <a:r>
              <a:rPr lang="en-US" sz="2000" dirty="0"/>
              <a:t>Can only access business entities, not consumer entities</a:t>
            </a:r>
          </a:p>
        </p:txBody>
      </p:sp>
    </p:spTree>
    <p:extLst>
      <p:ext uri="{BB962C8B-B14F-4D97-AF65-F5344CB8AC3E}">
        <p14:creationId xmlns:p14="http://schemas.microsoft.com/office/powerpoint/2010/main" val="41635708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DA89-FC75-FA46-9789-8ECABE2A7D1D}"/>
              </a:ext>
            </a:extLst>
          </p:cNvPr>
          <p:cNvSpPr>
            <a:spLocks noGrp="1"/>
          </p:cNvSpPr>
          <p:nvPr>
            <p:ph type="title"/>
          </p:nvPr>
        </p:nvSpPr>
        <p:spPr/>
        <p:txBody>
          <a:bodyPr/>
          <a:lstStyle/>
          <a:p>
            <a:r>
              <a:rPr lang="en-US" dirty="0"/>
              <a:t>Calling Secured Services from Client-side Code is a Challenge</a:t>
            </a:r>
          </a:p>
        </p:txBody>
      </p:sp>
      <p:sp>
        <p:nvSpPr>
          <p:cNvPr id="3" name="Text Placeholder 2">
            <a:extLst>
              <a:ext uri="{FF2B5EF4-FFF2-40B4-BE49-F238E27FC236}">
                <a16:creationId xmlns:a16="http://schemas.microsoft.com/office/drawing/2014/main" id="{7EB60E44-B11D-5948-9ACA-1D2FC34B262F}"/>
              </a:ext>
            </a:extLst>
          </p:cNvPr>
          <p:cNvSpPr>
            <a:spLocks noGrp="1"/>
          </p:cNvSpPr>
          <p:nvPr>
            <p:ph type="body" sz="quarter" idx="10"/>
          </p:nvPr>
        </p:nvSpPr>
        <p:spPr>
          <a:xfrm>
            <a:off x="465955" y="1920029"/>
            <a:ext cx="11531551" cy="3090077"/>
          </a:xfrm>
        </p:spPr>
        <p:txBody>
          <a:bodyPr/>
          <a:lstStyle/>
          <a:p>
            <a:r>
              <a:rPr lang="en-US" sz="2400" dirty="0"/>
              <a:t>Calling a secured service, like Microsoft Graph, requires the acquisition of a token</a:t>
            </a:r>
          </a:p>
          <a:p>
            <a:pPr lvl="1"/>
            <a:endParaRPr lang="en-US" sz="2000" dirty="0"/>
          </a:p>
          <a:p>
            <a:pPr lvl="1"/>
            <a:r>
              <a:rPr lang="en-US" sz="2000" dirty="0"/>
              <a:t>Authenticate and get authorized with Azure AD using an Azure AD application</a:t>
            </a:r>
          </a:p>
          <a:p>
            <a:pPr lvl="1"/>
            <a:r>
              <a:rPr lang="en-US" sz="2000" dirty="0"/>
              <a:t>Interactive login &amp; programmatic acquisition of access token</a:t>
            </a:r>
          </a:p>
          <a:p>
            <a:endParaRPr lang="en-US" dirty="0"/>
          </a:p>
          <a:p>
            <a:r>
              <a:rPr lang="en-US" sz="2400" dirty="0"/>
              <a:t>Client-side applications cannot securely do this across domains seamlessly</a:t>
            </a:r>
          </a:p>
          <a:p>
            <a:pPr lvl="1"/>
            <a:endParaRPr lang="en-US" sz="2000" dirty="0"/>
          </a:p>
          <a:p>
            <a:pPr lvl="1"/>
            <a:r>
              <a:rPr lang="en-US" sz="2000" dirty="0"/>
              <a:t>Can’t store application ID’s and secrets client side as they cannot be protected</a:t>
            </a:r>
          </a:p>
          <a:p>
            <a:pPr lvl="1"/>
            <a:r>
              <a:rPr lang="en-US" sz="2000" dirty="0"/>
              <a:t>Require an authentication prompt with a popup or redirection</a:t>
            </a:r>
          </a:p>
        </p:txBody>
      </p:sp>
    </p:spTree>
    <p:extLst>
      <p:ext uri="{BB962C8B-B14F-4D97-AF65-F5344CB8AC3E}">
        <p14:creationId xmlns:p14="http://schemas.microsoft.com/office/powerpoint/2010/main" val="25401409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B0C9-D2F8-7441-A649-99DA1C861AF8}"/>
              </a:ext>
            </a:extLst>
          </p:cNvPr>
          <p:cNvSpPr>
            <a:spLocks noGrp="1"/>
          </p:cNvSpPr>
          <p:nvPr>
            <p:ph type="title"/>
          </p:nvPr>
        </p:nvSpPr>
        <p:spPr/>
        <p:txBody>
          <a:bodyPr/>
          <a:lstStyle/>
          <a:p>
            <a:r>
              <a:rPr lang="en-US" dirty="0"/>
              <a:t>Solution: Proxy Calls to Secured Services through Existing Application</a:t>
            </a:r>
          </a:p>
        </p:txBody>
      </p:sp>
      <p:sp>
        <p:nvSpPr>
          <p:cNvPr id="3" name="Text Placeholder 2">
            <a:extLst>
              <a:ext uri="{FF2B5EF4-FFF2-40B4-BE49-F238E27FC236}">
                <a16:creationId xmlns:a16="http://schemas.microsoft.com/office/drawing/2014/main" id="{B01FEFE6-4942-F149-B356-9EE55700B6E6}"/>
              </a:ext>
            </a:extLst>
          </p:cNvPr>
          <p:cNvSpPr>
            <a:spLocks noGrp="1"/>
          </p:cNvSpPr>
          <p:nvPr>
            <p:ph type="body" sz="quarter" idx="10"/>
          </p:nvPr>
        </p:nvSpPr>
        <p:spPr>
          <a:xfrm>
            <a:off x="465955" y="1920029"/>
            <a:ext cx="11531551" cy="3839761"/>
          </a:xfrm>
        </p:spPr>
        <p:txBody>
          <a:bodyPr/>
          <a:lstStyle/>
          <a:p>
            <a:r>
              <a:rPr lang="en-US" sz="2400" dirty="0"/>
              <a:t>SharePoint Online already has an Azure AD application</a:t>
            </a:r>
          </a:p>
          <a:p>
            <a:pPr lvl="1"/>
            <a:endParaRPr lang="en-US" sz="2000" dirty="0"/>
          </a:p>
          <a:p>
            <a:pPr lvl="1"/>
            <a:r>
              <a:rPr lang="en-US" sz="2000" dirty="0"/>
              <a:t>Client-side solutions in SharePoint Online call the SharePoint REST API in the same domain</a:t>
            </a:r>
          </a:p>
          <a:p>
            <a:pPr lvl="1"/>
            <a:r>
              <a:rPr lang="en-US" sz="2000" dirty="0"/>
              <a:t>No extra authentication required</a:t>
            </a:r>
          </a:p>
          <a:p>
            <a:pPr lvl="1"/>
            <a:r>
              <a:rPr lang="en-US" sz="2000" dirty="0"/>
              <a:t>Provided these tenants have granted the necessary scopes, SharePoint will call the Microsoft Graph</a:t>
            </a:r>
          </a:p>
          <a:p>
            <a:pPr lvl="1"/>
            <a:r>
              <a:rPr lang="en-US" sz="2000" dirty="0"/>
              <a:t>Responses from the Microsoft Graph are returned back to the client-side application</a:t>
            </a:r>
          </a:p>
          <a:p>
            <a:pPr lvl="1"/>
            <a:endParaRPr lang="en-US" sz="2000" dirty="0"/>
          </a:p>
          <a:p>
            <a:r>
              <a:rPr lang="en-US" sz="2400" dirty="0"/>
              <a:t>Permission requests to Azure AD applications (aka: resources) must be approved</a:t>
            </a:r>
          </a:p>
          <a:p>
            <a:pPr lvl="1"/>
            <a:endParaRPr lang="en-US" sz="2000" dirty="0"/>
          </a:p>
          <a:p>
            <a:pPr lvl="1"/>
            <a:r>
              <a:rPr lang="en-US" sz="2000" dirty="0"/>
              <a:t>Only SharePoint Online tenant administrators can grant / reject permission requests</a:t>
            </a:r>
          </a:p>
          <a:p>
            <a:pPr lvl="1"/>
            <a:r>
              <a:rPr lang="en-US" sz="2000" dirty="0"/>
              <a:t>Approved permissions are available to all client-side solutions in a tenant</a:t>
            </a:r>
          </a:p>
        </p:txBody>
      </p:sp>
    </p:spTree>
    <p:extLst>
      <p:ext uri="{BB962C8B-B14F-4D97-AF65-F5344CB8AC3E}">
        <p14:creationId xmlns:p14="http://schemas.microsoft.com/office/powerpoint/2010/main" val="21167531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E4E7-281D-8E46-BB8F-E3AC899F07D5}"/>
              </a:ext>
            </a:extLst>
          </p:cNvPr>
          <p:cNvSpPr>
            <a:spLocks noGrp="1"/>
          </p:cNvSpPr>
          <p:nvPr>
            <p:ph type="title"/>
          </p:nvPr>
        </p:nvSpPr>
        <p:spPr/>
        <p:txBody>
          <a:bodyPr/>
          <a:lstStyle/>
          <a:p>
            <a:r>
              <a:rPr lang="en-US"/>
              <a:t>SharePoint Framework Includes a Microsoft Graph Client</a:t>
            </a:r>
            <a:endParaRPr lang="en-US" dirty="0"/>
          </a:p>
        </p:txBody>
      </p:sp>
      <p:sp>
        <p:nvSpPr>
          <p:cNvPr id="4" name="Text Placeholder 3">
            <a:extLst>
              <a:ext uri="{FF2B5EF4-FFF2-40B4-BE49-F238E27FC236}">
                <a16:creationId xmlns:a16="http://schemas.microsoft.com/office/drawing/2014/main" id="{5E485200-6B9F-D04F-BEEE-01D42D3C7F2D}"/>
              </a:ext>
            </a:extLst>
          </p:cNvPr>
          <p:cNvSpPr>
            <a:spLocks noGrp="1"/>
          </p:cNvSpPr>
          <p:nvPr>
            <p:ph type="body" sz="quarter" idx="10"/>
          </p:nvPr>
        </p:nvSpPr>
        <p:spPr>
          <a:xfrm>
            <a:off x="465138" y="1919804"/>
            <a:ext cx="11533187" cy="1785104"/>
          </a:xfrm>
        </p:spPr>
        <p:txBody>
          <a:bodyPr/>
          <a:lstStyle/>
          <a:p>
            <a:r>
              <a:rPr lang="en-US" dirty="0" err="1"/>
              <a:t>MSGraphClient</a:t>
            </a:r>
            <a:r>
              <a:rPr lang="en-US" dirty="0"/>
              <a:t>: SharePoint Framework’s Microsoft Graph Client</a:t>
            </a:r>
          </a:p>
          <a:p>
            <a:endParaRPr lang="en-US" dirty="0"/>
          </a:p>
          <a:p>
            <a:r>
              <a:rPr lang="en-US" dirty="0"/>
              <a:t>Abstracts the token acquisition from the SharePoint Framework’s support for Azure AD</a:t>
            </a:r>
          </a:p>
          <a:p>
            <a:endParaRPr lang="en-US" dirty="0"/>
          </a:p>
          <a:p>
            <a:r>
              <a:rPr lang="en-US" dirty="0"/>
              <a:t>Wraps the Microsoft Graph JavaScript SDK and initializes it with one line that returns a promise</a:t>
            </a:r>
          </a:p>
        </p:txBody>
      </p:sp>
      <p:sp>
        <p:nvSpPr>
          <p:cNvPr id="10" name="Text Placeholder 9">
            <a:extLst>
              <a:ext uri="{FF2B5EF4-FFF2-40B4-BE49-F238E27FC236}">
                <a16:creationId xmlns:a16="http://schemas.microsoft.com/office/drawing/2014/main" id="{9A51DF86-2FCC-3542-82A9-C5C17A0418C6}"/>
              </a:ext>
            </a:extLst>
          </p:cNvPr>
          <p:cNvSpPr>
            <a:spLocks noGrp="1"/>
          </p:cNvSpPr>
          <p:nvPr>
            <p:ph type="body" sz="quarter" idx="12"/>
          </p:nvPr>
        </p:nvSpPr>
        <p:spPr>
          <a:xfrm>
            <a:off x="465138" y="4477703"/>
            <a:ext cx="11533187" cy="2234458"/>
          </a:xfrm>
          <a:solidFill>
            <a:schemeClr val="bg1"/>
          </a:solidFill>
        </p:spPr>
        <p:txBody>
          <a:bodyPr vert="horz" wrap="square" lIns="146304" tIns="91440" rIns="146304" bIns="91440" rtlCol="0">
            <a:spAutoFit/>
          </a:bodyPr>
          <a:lstStyle/>
          <a:p>
            <a:pPr>
              <a:lnSpc>
                <a:spcPct val="95000"/>
              </a:lnSpc>
              <a:spcBef>
                <a:spcPct val="20000"/>
              </a:spcBef>
            </a:pPr>
            <a:r>
              <a:rPr lang="en-US" sz="2400" dirty="0" err="1">
                <a:gradFill>
                  <a:gsLst>
                    <a:gs pos="1250">
                      <a:srgbClr val="000000"/>
                    </a:gs>
                    <a:gs pos="100000">
                      <a:srgbClr val="000000"/>
                    </a:gs>
                  </a:gsLst>
                  <a:lin ang="5400000" scaled="0"/>
                </a:gradFill>
                <a:latin typeface="Consolas" pitchFamily="49" charset="0"/>
                <a:cs typeface="Consolas" pitchFamily="49" charset="0"/>
              </a:rPr>
              <a:t>this.context.msGraphClientFactory</a:t>
            </a:r>
            <a:endParaRPr lang="en-US" sz="2400" dirty="0">
              <a:gradFill>
                <a:gsLst>
                  <a:gs pos="1250">
                    <a:srgbClr val="000000"/>
                  </a:gs>
                  <a:gs pos="100000">
                    <a:srgbClr val="000000"/>
                  </a:gs>
                </a:gsLst>
                <a:lin ang="5400000" scaled="0"/>
              </a:gradFill>
              <a:latin typeface="Consolas" pitchFamily="49" charset="0"/>
              <a:cs typeface="Consolas" pitchFamily="49" charset="0"/>
            </a:endParaRP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a:t>
            </a:r>
            <a:r>
              <a:rPr lang="en-US" sz="2400" dirty="0" err="1">
                <a:gradFill>
                  <a:gsLst>
                    <a:gs pos="1250">
                      <a:srgbClr val="000000"/>
                    </a:gs>
                    <a:gs pos="100000">
                      <a:srgbClr val="000000"/>
                    </a:gs>
                  </a:gsLst>
                  <a:lin ang="5400000" scaled="0"/>
                </a:gradFill>
                <a:latin typeface="Consolas" pitchFamily="49" charset="0"/>
                <a:cs typeface="Consolas" pitchFamily="49" charset="0"/>
              </a:rPr>
              <a:t>getClient</a:t>
            </a:r>
            <a:r>
              <a:rPr lang="en-US" sz="2400" dirty="0">
                <a:gradFill>
                  <a:gsLst>
                    <a:gs pos="1250">
                      <a:srgbClr val="000000"/>
                    </a:gs>
                    <a:gs pos="100000">
                      <a:srgbClr val="000000"/>
                    </a:gs>
                  </a:gsLst>
                  <a:lin ang="5400000" scaled="0"/>
                </a:gradFill>
                <a:latin typeface="Consolas" pitchFamily="49" charset="0"/>
                <a:cs typeface="Consolas" pitchFamily="49" charset="0"/>
              </a:rPr>
              <a:t>()</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.then((client: </a:t>
            </a:r>
            <a:r>
              <a:rPr lang="en-US" sz="2400" dirty="0" err="1">
                <a:gradFill>
                  <a:gsLst>
                    <a:gs pos="1250">
                      <a:srgbClr val="000000"/>
                    </a:gs>
                    <a:gs pos="100000">
                      <a:srgbClr val="000000"/>
                    </a:gs>
                  </a:gsLst>
                  <a:lin ang="5400000" scaled="0"/>
                </a:gradFill>
                <a:latin typeface="Consolas" pitchFamily="49" charset="0"/>
                <a:cs typeface="Consolas" pitchFamily="49" charset="0"/>
              </a:rPr>
              <a:t>MSGraphClient</a:t>
            </a:r>
            <a:r>
              <a:rPr lang="en-US" sz="2400" dirty="0">
                <a:gradFill>
                  <a:gsLst>
                    <a:gs pos="1250">
                      <a:srgbClr val="000000"/>
                    </a:gs>
                    <a:gs pos="100000">
                      <a:srgbClr val="000000"/>
                    </a:gs>
                  </a:gsLst>
                  <a:lin ang="5400000" scaled="0"/>
                </a:gradFill>
                <a:latin typeface="Consolas" pitchFamily="49" charset="0"/>
                <a:cs typeface="Consolas" pitchFamily="49" charset="0"/>
              </a:rPr>
              <a:t>): void =&gt; {</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 use </a:t>
            </a:r>
            <a:r>
              <a:rPr lang="en-US" sz="2400" dirty="0" err="1">
                <a:gradFill>
                  <a:gsLst>
                    <a:gs pos="1250">
                      <a:srgbClr val="000000"/>
                    </a:gs>
                    <a:gs pos="100000">
                      <a:srgbClr val="000000"/>
                    </a:gs>
                  </a:gsLst>
                  <a:lin ang="5400000" scaled="0"/>
                </a:gradFill>
                <a:latin typeface="Consolas" pitchFamily="49" charset="0"/>
                <a:cs typeface="Consolas" pitchFamily="49" charset="0"/>
              </a:rPr>
              <a:t>MSGraphClient</a:t>
            </a:r>
            <a:r>
              <a:rPr lang="en-US" sz="2400" dirty="0">
                <a:gradFill>
                  <a:gsLst>
                    <a:gs pos="1250">
                      <a:srgbClr val="000000"/>
                    </a:gs>
                    <a:gs pos="100000">
                      <a:srgbClr val="000000"/>
                    </a:gs>
                  </a:gsLst>
                  <a:lin ang="5400000" scaled="0"/>
                </a:gradFill>
                <a:latin typeface="Consolas" pitchFamily="49" charset="0"/>
                <a:cs typeface="Consolas" pitchFamily="49" charset="0"/>
              </a:rPr>
              <a:t> here</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a:t>
            </a:r>
          </a:p>
        </p:txBody>
      </p:sp>
    </p:spTree>
    <p:extLst>
      <p:ext uri="{BB962C8B-B14F-4D97-AF65-F5344CB8AC3E}">
        <p14:creationId xmlns:p14="http://schemas.microsoft.com/office/powerpoint/2010/main" val="9518461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59129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30734"/>
            <a:ext cx="11533187" cy="3816429"/>
          </a:xfrm>
        </p:spPr>
        <p:txBody>
          <a:bodyPr/>
          <a:lstStyle/>
          <a:p>
            <a:pPr marL="342900" lvl="0" indent="-342900" defTabSz="914400">
              <a:lnSpc>
                <a:spcPct val="100000"/>
              </a:lnSpc>
              <a:spcBef>
                <a:spcPts val="600"/>
              </a:spcBef>
              <a:buSzTx/>
              <a:defRPr/>
            </a:pPr>
            <a:r>
              <a:rPr lang="en-US" sz="1800" dirty="0">
                <a:latin typeface="+mj-lt"/>
              </a:rPr>
              <a:t>Microsoft Graph</a:t>
            </a:r>
          </a:p>
          <a:p>
            <a:pPr marL="342900" lvl="0" indent="-342900" defTabSz="914400">
              <a:lnSpc>
                <a:spcPct val="100000"/>
              </a:lnSpc>
              <a:spcBef>
                <a:spcPts val="600"/>
              </a:spcBef>
              <a:buSzTx/>
              <a:defRPr/>
            </a:pPr>
            <a:r>
              <a:rPr lang="en-US" sz="1800" dirty="0">
                <a:latin typeface="+mj-lt"/>
                <a:hlinkClick r:id="rId3"/>
              </a:rPr>
              <a:t>https://developer.microsoft.com/graph</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indent="-342900" defTabSz="914400">
              <a:lnSpc>
                <a:spcPct val="100000"/>
              </a:lnSpc>
              <a:spcBef>
                <a:spcPts val="600"/>
              </a:spcBef>
              <a:buSzTx/>
            </a:pPr>
            <a:r>
              <a:rPr lang="en-US" sz="1800" b="1" dirty="0">
                <a:latin typeface="+mj-lt"/>
              </a:rPr>
              <a:t>Microsoft Graph JavaScript SDK</a:t>
            </a:r>
          </a:p>
          <a:p>
            <a:pPr marL="342900" indent="-342900" defTabSz="914400">
              <a:lnSpc>
                <a:spcPct val="100000"/>
              </a:lnSpc>
              <a:spcBef>
                <a:spcPts val="600"/>
              </a:spcBef>
              <a:buSzTx/>
            </a:pPr>
            <a:r>
              <a:rPr lang="en-US" sz="1800" b="1" dirty="0">
                <a:latin typeface="+mj-lt"/>
                <a:hlinkClick r:id="rId4"/>
              </a:rPr>
              <a:t>https://github.com/microsoftgraph/msgraph-sdk-javascript</a:t>
            </a:r>
            <a:r>
              <a:rPr lang="en-US" sz="1800" b="1" dirty="0">
                <a:latin typeface="+mj-lt"/>
              </a:rPr>
              <a:t> </a:t>
            </a: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8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SharePoint Framework Documentation</a:t>
            </a:r>
          </a:p>
          <a:p>
            <a:pPr marL="342900" lvl="0" indent="-342900" defTabSz="914400">
              <a:lnSpc>
                <a:spcPct val="100000"/>
              </a:lnSpc>
              <a:spcBef>
                <a:spcPts val="600"/>
              </a:spcBef>
              <a:buSzTx/>
              <a:defRPr/>
            </a:pPr>
            <a:r>
              <a:rPr lang="en-US" sz="1800" dirty="0">
                <a:latin typeface="+mj-lt"/>
                <a:hlinkClick r:id="rId5"/>
              </a:rPr>
              <a:t>https://docs.microsoft.com/sharepoint/dev/spfx/sharepoint-framework-overview</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Use the </a:t>
            </a:r>
            <a:r>
              <a:rPr lang="en-US" sz="1800" dirty="0" err="1">
                <a:latin typeface="+mj-lt"/>
              </a:rPr>
              <a:t>MSGraphClient</a:t>
            </a:r>
            <a:r>
              <a:rPr lang="en-US" sz="1800" dirty="0">
                <a:latin typeface="+mj-lt"/>
              </a:rPr>
              <a:t> to Connect to Microsoft Graph</a:t>
            </a:r>
          </a:p>
          <a:p>
            <a:pPr marL="342900" lvl="0" indent="-342900" defTabSz="914400">
              <a:lnSpc>
                <a:spcPct val="100000"/>
              </a:lnSpc>
              <a:spcBef>
                <a:spcPts val="600"/>
              </a:spcBef>
              <a:buSzTx/>
              <a:defRPr/>
            </a:pPr>
            <a:r>
              <a:rPr lang="en-US" sz="1800" dirty="0">
                <a:latin typeface="+mj-lt"/>
                <a:hlinkClick r:id="rId6"/>
              </a:rPr>
              <a:t>https://docs.microsoft.com/sharepoint/dev/spfx/use-msgraph</a:t>
            </a:r>
            <a:r>
              <a:rPr lang="en-US" sz="1800" dirty="0">
                <a:latin typeface="+mj-lt"/>
              </a:rPr>
              <a:t> </a:t>
            </a:r>
          </a:p>
        </p:txBody>
      </p:sp>
    </p:spTree>
    <p:extLst>
      <p:ext uri="{BB962C8B-B14F-4D97-AF65-F5344CB8AC3E}">
        <p14:creationId xmlns:p14="http://schemas.microsoft.com/office/powerpoint/2010/main" val="11167754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a:extLst>
              <a:ext uri="{FF2B5EF4-FFF2-40B4-BE49-F238E27FC236}">
                <a16:creationId xmlns:a16="http://schemas.microsoft.com/office/drawing/2014/main" id="{17A3225C-2AB4-4699-8EF8-C8DE73570BBB}"/>
              </a:ext>
            </a:extLst>
          </p:cNvPr>
          <p:cNvGrpSpPr/>
          <p:nvPr/>
        </p:nvGrpSpPr>
        <p:grpSpPr>
          <a:xfrm>
            <a:off x="882" y="21265"/>
            <a:ext cx="12434711" cy="6994525"/>
            <a:chOff x="0" y="0"/>
            <a:chExt cx="12192000" cy="6858000"/>
          </a:xfrm>
        </p:grpSpPr>
        <p:grpSp>
          <p:nvGrpSpPr>
            <p:cNvPr id="195" name="Group 194">
              <a:extLst>
                <a:ext uri="{FF2B5EF4-FFF2-40B4-BE49-F238E27FC236}">
                  <a16:creationId xmlns:a16="http://schemas.microsoft.com/office/drawing/2014/main" id="{398860B1-421A-4752-A791-8998897BC138}"/>
                </a:ext>
              </a:extLst>
            </p:cNvPr>
            <p:cNvGrpSpPr/>
            <p:nvPr/>
          </p:nvGrpSpPr>
          <p:grpSpPr>
            <a:xfrm>
              <a:off x="0" y="0"/>
              <a:ext cx="12192000" cy="6858000"/>
              <a:chOff x="0" y="0"/>
              <a:chExt cx="12192000" cy="6858000"/>
            </a:xfrm>
          </p:grpSpPr>
          <p:sp>
            <p:nvSpPr>
              <p:cNvPr id="200" name="Rectangle 199">
                <a:extLst>
                  <a:ext uri="{FF2B5EF4-FFF2-40B4-BE49-F238E27FC236}">
                    <a16:creationId xmlns:a16="http://schemas.microsoft.com/office/drawing/2014/main" id="{585A9727-356E-4E3C-B77F-F8E771969F57}"/>
                  </a:ext>
                </a:extLst>
              </p:cNvPr>
              <p:cNvSpPr/>
              <p:nvPr/>
            </p:nvSpPr>
            <p:spPr bwMode="auto">
              <a:xfrm>
                <a:off x="293688" y="292100"/>
                <a:ext cx="686025" cy="686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02" name="Picture 201">
                <a:extLst>
                  <a:ext uri="{FF2B5EF4-FFF2-40B4-BE49-F238E27FC236}">
                    <a16:creationId xmlns:a16="http://schemas.microsoft.com/office/drawing/2014/main" id="{E12FD7CD-5911-4563-9C40-0F9B90D20BF0}"/>
                  </a:ext>
                </a:extLst>
              </p:cNvPr>
              <p:cNvPicPr>
                <a:picLocks noChangeAspect="1"/>
              </p:cNvPicPr>
              <p:nvPr/>
            </p:nvPicPr>
            <p:blipFill rotWithShape="1">
              <a:blip r:embed="rId3"/>
              <a:srcRect l="18256" t="5354" r="-9797" b="17409"/>
              <a:stretch/>
            </p:blipFill>
            <p:spPr>
              <a:xfrm>
                <a:off x="0" y="0"/>
                <a:ext cx="12192000" cy="6858000"/>
              </a:xfrm>
              <a:prstGeom prst="rect">
                <a:avLst/>
              </a:prstGeom>
            </p:spPr>
          </p:pic>
        </p:grpSp>
        <p:sp>
          <p:nvSpPr>
            <p:cNvPr id="196" name="Rectangle 195">
              <a:extLst>
                <a:ext uri="{FF2B5EF4-FFF2-40B4-BE49-F238E27FC236}">
                  <a16:creationId xmlns:a16="http://schemas.microsoft.com/office/drawing/2014/main" id="{85C0E3A2-D735-4471-BA8B-E5E25202C831}"/>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25292C0F-BB3B-428D-A60E-FF67478F13D8}"/>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3ABACC7E-6120-4308-B30B-002CC64E84C0}"/>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430ECF0-A5EE-4FBF-9F27-5BD1CCA18892}"/>
              </a:ext>
            </a:extLst>
          </p:cNvPr>
          <p:cNvGrpSpPr/>
          <p:nvPr/>
        </p:nvGrpSpPr>
        <p:grpSpPr>
          <a:xfrm>
            <a:off x="8376115" y="2984462"/>
            <a:ext cx="1457293" cy="1352540"/>
            <a:chOff x="3294798" y="728277"/>
            <a:chExt cx="5442391" cy="5051185"/>
          </a:xfrm>
          <a:noFill/>
        </p:grpSpPr>
        <p:grpSp>
          <p:nvGrpSpPr>
            <p:cNvPr id="169" name="Group 168">
              <a:extLst>
                <a:ext uri="{FF2B5EF4-FFF2-40B4-BE49-F238E27FC236}">
                  <a16:creationId xmlns:a16="http://schemas.microsoft.com/office/drawing/2014/main" id="{2C92A176-1123-43C1-B08B-12D22E05F62B}"/>
                </a:ext>
              </a:extLst>
            </p:cNvPr>
            <p:cNvGrpSpPr/>
            <p:nvPr/>
          </p:nvGrpSpPr>
          <p:grpSpPr>
            <a:xfrm>
              <a:off x="3294798" y="3142688"/>
              <a:ext cx="498403" cy="498402"/>
              <a:chOff x="13621735" y="1943807"/>
              <a:chExt cx="563360" cy="563360"/>
            </a:xfrm>
            <a:grpFill/>
          </p:grpSpPr>
          <p:sp>
            <p:nvSpPr>
              <p:cNvPr id="236" name="Oval 235">
                <a:extLst>
                  <a:ext uri="{FF2B5EF4-FFF2-40B4-BE49-F238E27FC236}">
                    <a16:creationId xmlns:a16="http://schemas.microsoft.com/office/drawing/2014/main" id="{717C4BE1-106D-4903-B43A-3B3B1C400522}"/>
                  </a:ext>
                </a:extLst>
              </p:cNvPr>
              <p:cNvSpPr/>
              <p:nvPr/>
            </p:nvSpPr>
            <p:spPr bwMode="auto">
              <a:xfrm>
                <a:off x="13621735" y="1943807"/>
                <a:ext cx="563360" cy="563360"/>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37" name="Freeform 5">
                <a:extLst>
                  <a:ext uri="{FF2B5EF4-FFF2-40B4-BE49-F238E27FC236}">
                    <a16:creationId xmlns:a16="http://schemas.microsoft.com/office/drawing/2014/main" id="{C4F25B00-BA40-40E7-B509-9BACCF36BECE}"/>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171" name="Group 170">
              <a:extLst>
                <a:ext uri="{FF2B5EF4-FFF2-40B4-BE49-F238E27FC236}">
                  <a16:creationId xmlns:a16="http://schemas.microsoft.com/office/drawing/2014/main" id="{DFC7B121-A8C4-4806-957C-8EA89A05200F}"/>
                </a:ext>
              </a:extLst>
            </p:cNvPr>
            <p:cNvGrpSpPr/>
            <p:nvPr/>
          </p:nvGrpSpPr>
          <p:grpSpPr>
            <a:xfrm>
              <a:off x="7588764" y="5147407"/>
              <a:ext cx="397084" cy="397084"/>
              <a:chOff x="13928921" y="5641579"/>
              <a:chExt cx="696017" cy="696017"/>
            </a:xfrm>
            <a:grpFill/>
          </p:grpSpPr>
          <p:sp>
            <p:nvSpPr>
              <p:cNvPr id="234" name="Oval 233">
                <a:extLst>
                  <a:ext uri="{FF2B5EF4-FFF2-40B4-BE49-F238E27FC236}">
                    <a16:creationId xmlns:a16="http://schemas.microsoft.com/office/drawing/2014/main" id="{8BD54AD1-E7D3-4D06-B4D1-EE7FD6896CEF}"/>
                  </a:ext>
                </a:extLst>
              </p:cNvPr>
              <p:cNvSpPr/>
              <p:nvPr/>
            </p:nvSpPr>
            <p:spPr bwMode="auto">
              <a:xfrm>
                <a:off x="13928921" y="5641579"/>
                <a:ext cx="696017" cy="69601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35" name="Freeform 13">
                <a:extLst>
                  <a:ext uri="{FF2B5EF4-FFF2-40B4-BE49-F238E27FC236}">
                    <a16:creationId xmlns:a16="http://schemas.microsoft.com/office/drawing/2014/main" id="{3165F003-989E-409D-AFE4-AFE50FA00EC9}"/>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173" name="Group 172">
              <a:extLst>
                <a:ext uri="{FF2B5EF4-FFF2-40B4-BE49-F238E27FC236}">
                  <a16:creationId xmlns:a16="http://schemas.microsoft.com/office/drawing/2014/main" id="{990FA582-DBED-46BF-93A1-8029641FA2AE}"/>
                </a:ext>
              </a:extLst>
            </p:cNvPr>
            <p:cNvGrpSpPr/>
            <p:nvPr/>
          </p:nvGrpSpPr>
          <p:grpSpPr>
            <a:xfrm>
              <a:off x="7192179" y="976888"/>
              <a:ext cx="493832" cy="493832"/>
              <a:chOff x="13203360" y="3110330"/>
              <a:chExt cx="696132" cy="696132"/>
            </a:xfrm>
            <a:grpFill/>
          </p:grpSpPr>
          <p:sp>
            <p:nvSpPr>
              <p:cNvPr id="230" name="Oval 229">
                <a:extLst>
                  <a:ext uri="{FF2B5EF4-FFF2-40B4-BE49-F238E27FC236}">
                    <a16:creationId xmlns:a16="http://schemas.microsoft.com/office/drawing/2014/main" id="{BE70D720-7D64-41CB-9A39-F5295EFBBE8A}"/>
                  </a:ext>
                </a:extLst>
              </p:cNvPr>
              <p:cNvSpPr/>
              <p:nvPr/>
            </p:nvSpPr>
            <p:spPr bwMode="auto">
              <a:xfrm>
                <a:off x="13203360" y="3110330"/>
                <a:ext cx="696132" cy="69613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grpSp>
            <p:nvGrpSpPr>
              <p:cNvPr id="231" name="Group 326">
                <a:extLst>
                  <a:ext uri="{FF2B5EF4-FFF2-40B4-BE49-F238E27FC236}">
                    <a16:creationId xmlns:a16="http://schemas.microsoft.com/office/drawing/2014/main" id="{A00E6051-255F-4E01-A1F2-0E6E78828ABF}"/>
                  </a:ext>
                </a:extLst>
              </p:cNvPr>
              <p:cNvGrpSpPr>
                <a:grpSpLocks noChangeAspect="1"/>
              </p:cNvGrpSpPr>
              <p:nvPr/>
            </p:nvGrpSpPr>
            <p:grpSpPr bwMode="auto">
              <a:xfrm>
                <a:off x="13342189" y="3327841"/>
                <a:ext cx="443136" cy="263812"/>
                <a:chOff x="6817" y="2557"/>
                <a:chExt cx="257" cy="153"/>
              </a:xfrm>
              <a:grpFill/>
            </p:grpSpPr>
            <p:sp>
              <p:nvSpPr>
                <p:cNvPr id="232" name="Rectangle 327">
                  <a:extLst>
                    <a:ext uri="{FF2B5EF4-FFF2-40B4-BE49-F238E27FC236}">
                      <a16:creationId xmlns:a16="http://schemas.microsoft.com/office/drawing/2014/main" id="{3D65B537-DBB4-42FA-87A2-536C266152DB}"/>
                    </a:ext>
                  </a:extLst>
                </p:cNvPr>
                <p:cNvSpPr>
                  <a:spLocks noChangeArrowheads="1"/>
                </p:cNvSpPr>
                <p:nvPr/>
              </p:nvSpPr>
              <p:spPr bwMode="auto">
                <a:xfrm>
                  <a:off x="6860" y="2557"/>
                  <a:ext cx="169" cy="107"/>
                </a:xfrm>
                <a:prstGeom prst="rect">
                  <a:avLst/>
                </a:pr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sp>
              <p:nvSpPr>
                <p:cNvPr id="233" name="Freeform 328">
                  <a:extLst>
                    <a:ext uri="{FF2B5EF4-FFF2-40B4-BE49-F238E27FC236}">
                      <a16:creationId xmlns:a16="http://schemas.microsoft.com/office/drawing/2014/main" id="{53EA4D7F-5B3B-4BB7-B0C7-5AD2F609CFF9}"/>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grpSp>
          <p:nvGrpSpPr>
            <p:cNvPr id="174" name="Group 173">
              <a:extLst>
                <a:ext uri="{FF2B5EF4-FFF2-40B4-BE49-F238E27FC236}">
                  <a16:creationId xmlns:a16="http://schemas.microsoft.com/office/drawing/2014/main" id="{9DFD04F1-080C-4F3F-A712-F9C0646809AB}"/>
                </a:ext>
              </a:extLst>
            </p:cNvPr>
            <p:cNvGrpSpPr/>
            <p:nvPr/>
          </p:nvGrpSpPr>
          <p:grpSpPr>
            <a:xfrm>
              <a:off x="3825501" y="4640266"/>
              <a:ext cx="498403" cy="498402"/>
              <a:chOff x="3031579" y="3111346"/>
              <a:chExt cx="498403" cy="498402"/>
            </a:xfrm>
            <a:grpFill/>
          </p:grpSpPr>
          <p:sp>
            <p:nvSpPr>
              <p:cNvPr id="228" name="Oval 227">
                <a:extLst>
                  <a:ext uri="{FF2B5EF4-FFF2-40B4-BE49-F238E27FC236}">
                    <a16:creationId xmlns:a16="http://schemas.microsoft.com/office/drawing/2014/main" id="{DD330C21-E128-4D92-9607-57100D12147A}"/>
                  </a:ext>
                </a:extLst>
              </p:cNvPr>
              <p:cNvSpPr/>
              <p:nvPr/>
            </p:nvSpPr>
            <p:spPr bwMode="auto">
              <a:xfrm>
                <a:off x="3031579" y="3111346"/>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29" name="browser">
                <a:extLst>
                  <a:ext uri="{FF2B5EF4-FFF2-40B4-BE49-F238E27FC236}">
                    <a16:creationId xmlns:a16="http://schemas.microsoft.com/office/drawing/2014/main" id="{AD66A4EA-980B-4ECE-A682-D9040DF1B0C4}"/>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endParaRPr lang="en-US" sz="1571" kern="0">
                  <a:solidFill>
                    <a:prstClr val="white"/>
                  </a:solidFill>
                  <a:latin typeface="Segoe UI Semilight"/>
                </a:endParaRPr>
              </a:p>
            </p:txBody>
          </p:sp>
        </p:grpSp>
        <p:grpSp>
          <p:nvGrpSpPr>
            <p:cNvPr id="175" name="Group 174">
              <a:extLst>
                <a:ext uri="{FF2B5EF4-FFF2-40B4-BE49-F238E27FC236}">
                  <a16:creationId xmlns:a16="http://schemas.microsoft.com/office/drawing/2014/main" id="{C61201C1-0EBF-4E6C-985B-81CDEE8C5C91}"/>
                </a:ext>
              </a:extLst>
            </p:cNvPr>
            <p:cNvGrpSpPr/>
            <p:nvPr/>
          </p:nvGrpSpPr>
          <p:grpSpPr>
            <a:xfrm>
              <a:off x="8321799" y="3810958"/>
              <a:ext cx="415390" cy="415388"/>
              <a:chOff x="8434940" y="4202643"/>
              <a:chExt cx="498403" cy="498402"/>
            </a:xfrm>
            <a:grpFill/>
          </p:grpSpPr>
          <p:sp>
            <p:nvSpPr>
              <p:cNvPr id="226" name="Oval 225">
                <a:extLst>
                  <a:ext uri="{FF2B5EF4-FFF2-40B4-BE49-F238E27FC236}">
                    <a16:creationId xmlns:a16="http://schemas.microsoft.com/office/drawing/2014/main" id="{9935F0C8-B97B-461F-B5D0-6BB2B3C25E03}"/>
                  </a:ext>
                </a:extLst>
              </p:cNvPr>
              <p:cNvSpPr/>
              <p:nvPr/>
            </p:nvSpPr>
            <p:spPr bwMode="auto">
              <a:xfrm>
                <a:off x="8434940" y="4202643"/>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27" name="browser_4">
                <a:extLst>
                  <a:ext uri="{FF2B5EF4-FFF2-40B4-BE49-F238E27FC236}">
                    <a16:creationId xmlns:a16="http://schemas.microsoft.com/office/drawing/2014/main" id="{F794ACEA-4595-44BD-8F7F-4A4B8068A305}"/>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endParaRPr lang="en-US" sz="1571" kern="0">
                  <a:solidFill>
                    <a:prstClr val="white"/>
                  </a:solidFill>
                  <a:latin typeface="Segoe UI Semilight"/>
                </a:endParaRPr>
              </a:p>
            </p:txBody>
          </p:sp>
        </p:grpSp>
        <p:grpSp>
          <p:nvGrpSpPr>
            <p:cNvPr id="181" name="Group 180">
              <a:extLst>
                <a:ext uri="{FF2B5EF4-FFF2-40B4-BE49-F238E27FC236}">
                  <a16:creationId xmlns:a16="http://schemas.microsoft.com/office/drawing/2014/main" id="{910E82AE-8872-4022-9E77-18EC228A94F1}"/>
                </a:ext>
              </a:extLst>
            </p:cNvPr>
            <p:cNvGrpSpPr/>
            <p:nvPr/>
          </p:nvGrpSpPr>
          <p:grpSpPr>
            <a:xfrm>
              <a:off x="4345970" y="1093077"/>
              <a:ext cx="430322" cy="430320"/>
              <a:chOff x="8682536" y="1611842"/>
              <a:chExt cx="498403" cy="498402"/>
            </a:xfrm>
            <a:grpFill/>
          </p:grpSpPr>
          <p:sp>
            <p:nvSpPr>
              <p:cNvPr id="224" name="Oval 223">
                <a:extLst>
                  <a:ext uri="{FF2B5EF4-FFF2-40B4-BE49-F238E27FC236}">
                    <a16:creationId xmlns:a16="http://schemas.microsoft.com/office/drawing/2014/main" id="{58FCD584-9C02-402F-B945-D9F21703EC19}"/>
                  </a:ext>
                </a:extLst>
              </p:cNvPr>
              <p:cNvSpPr/>
              <p:nvPr/>
            </p:nvSpPr>
            <p:spPr bwMode="auto">
              <a:xfrm>
                <a:off x="8682536" y="1611842"/>
                <a:ext cx="498403" cy="49840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25" name="professional services">
                <a:extLst>
                  <a:ext uri="{FF2B5EF4-FFF2-40B4-BE49-F238E27FC236}">
                    <a16:creationId xmlns:a16="http://schemas.microsoft.com/office/drawing/2014/main" id="{3E28C73B-ADD8-4A59-A3B1-AABBDFF72BF4}"/>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endParaRPr lang="en-US" sz="1571" kern="0">
                  <a:solidFill>
                    <a:prstClr val="white"/>
                  </a:solidFill>
                  <a:latin typeface="Segoe UI Semilight"/>
                </a:endParaRPr>
              </a:p>
            </p:txBody>
          </p:sp>
        </p:grpSp>
        <p:sp>
          <p:nvSpPr>
            <p:cNvPr id="182" name="Oval 181">
              <a:extLst>
                <a:ext uri="{FF2B5EF4-FFF2-40B4-BE49-F238E27FC236}">
                  <a16:creationId xmlns:a16="http://schemas.microsoft.com/office/drawing/2014/main" id="{E51E7FC5-EE19-4844-B53C-A7B9A6ECDC55}"/>
                </a:ext>
              </a:extLst>
            </p:cNvPr>
            <p:cNvSpPr/>
            <p:nvPr/>
          </p:nvSpPr>
          <p:spPr bwMode="auto">
            <a:xfrm>
              <a:off x="5528241" y="72827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sp>
          <p:nvSpPr>
            <p:cNvPr id="184" name="Oval 183">
              <a:extLst>
                <a:ext uri="{FF2B5EF4-FFF2-40B4-BE49-F238E27FC236}">
                  <a16:creationId xmlns:a16="http://schemas.microsoft.com/office/drawing/2014/main" id="{89A3AEC7-6870-40B1-9B95-6450CFC3A42D}"/>
                </a:ext>
              </a:extLst>
            </p:cNvPr>
            <p:cNvSpPr/>
            <p:nvPr/>
          </p:nvSpPr>
          <p:spPr bwMode="auto">
            <a:xfrm>
              <a:off x="4894115" y="5651434"/>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sp>
          <p:nvSpPr>
            <p:cNvPr id="188" name="Oval 187">
              <a:extLst>
                <a:ext uri="{FF2B5EF4-FFF2-40B4-BE49-F238E27FC236}">
                  <a16:creationId xmlns:a16="http://schemas.microsoft.com/office/drawing/2014/main" id="{F9515B5D-C9FB-4BFE-B4D8-67011198BBBA}"/>
                </a:ext>
              </a:extLst>
            </p:cNvPr>
            <p:cNvSpPr/>
            <p:nvPr/>
          </p:nvSpPr>
          <p:spPr bwMode="auto">
            <a:xfrm>
              <a:off x="8500083" y="2591837"/>
              <a:ext cx="128028" cy="128028"/>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cxnSp>
          <p:nvCxnSpPr>
            <p:cNvPr id="189" name="Straight Connector 188">
              <a:extLst>
                <a:ext uri="{FF2B5EF4-FFF2-40B4-BE49-F238E27FC236}">
                  <a16:creationId xmlns:a16="http://schemas.microsoft.com/office/drawing/2014/main" id="{20DA6AE1-D875-4ACC-824A-57118F01D145}"/>
                </a:ext>
              </a:extLst>
            </p:cNvPr>
            <p:cNvCxnSpPr>
              <a:cxnSpLocks/>
              <a:stCxn id="224" idx="3"/>
              <a:endCxn id="236" idx="0"/>
            </p:cNvCxnSpPr>
            <p:nvPr/>
          </p:nvCxnSpPr>
          <p:spPr>
            <a:xfrm flipH="1">
              <a:off x="3543999" y="1460379"/>
              <a:ext cx="864987" cy="1682309"/>
            </a:xfrm>
            <a:prstGeom prst="line">
              <a:avLst/>
            </a:prstGeom>
            <a:grpFill/>
            <a:ln w="15875" cap="flat" cmpd="sng" algn="ctr">
              <a:noFill/>
              <a:prstDash val="solid"/>
              <a:headEnd type="none" w="lg" len="med"/>
              <a:tailEnd type="none" w="lg" len="med"/>
            </a:ln>
            <a:effectLst/>
          </p:spPr>
        </p:cxnSp>
        <p:cxnSp>
          <p:nvCxnSpPr>
            <p:cNvPr id="191" name="Straight Connector 190">
              <a:extLst>
                <a:ext uri="{FF2B5EF4-FFF2-40B4-BE49-F238E27FC236}">
                  <a16:creationId xmlns:a16="http://schemas.microsoft.com/office/drawing/2014/main" id="{F97AFCDD-EE3E-41D4-8B0A-CA876AAA14F3}"/>
                </a:ext>
              </a:extLst>
            </p:cNvPr>
            <p:cNvCxnSpPr>
              <a:cxnSpLocks/>
              <a:stCxn id="236" idx="4"/>
              <a:endCxn id="228" idx="1"/>
            </p:cNvCxnSpPr>
            <p:nvPr/>
          </p:nvCxnSpPr>
          <p:spPr>
            <a:xfrm>
              <a:off x="3544000" y="3641090"/>
              <a:ext cx="354490" cy="1072165"/>
            </a:xfrm>
            <a:prstGeom prst="line">
              <a:avLst/>
            </a:prstGeom>
            <a:grpFill/>
            <a:ln w="15875" cap="flat" cmpd="sng" algn="ctr">
              <a:noFill/>
              <a:prstDash val="solid"/>
              <a:headEnd type="none" w="lg" len="med"/>
              <a:tailEnd type="none" w="lg" len="med"/>
            </a:ln>
            <a:effectLst/>
          </p:spPr>
        </p:cxnSp>
        <p:cxnSp>
          <p:nvCxnSpPr>
            <p:cNvPr id="192" name="Straight Connector 191">
              <a:extLst>
                <a:ext uri="{FF2B5EF4-FFF2-40B4-BE49-F238E27FC236}">
                  <a16:creationId xmlns:a16="http://schemas.microsoft.com/office/drawing/2014/main" id="{38D8CF9C-D836-4AFD-8E37-DBD10D9C8711}"/>
                </a:ext>
              </a:extLst>
            </p:cNvPr>
            <p:cNvCxnSpPr>
              <a:cxnSpLocks/>
              <a:stCxn id="224" idx="7"/>
              <a:endCxn id="182" idx="3"/>
            </p:cNvCxnSpPr>
            <p:nvPr/>
          </p:nvCxnSpPr>
          <p:spPr>
            <a:xfrm flipV="1">
              <a:off x="4713269" y="837555"/>
              <a:ext cx="833722" cy="318541"/>
            </a:xfrm>
            <a:prstGeom prst="line">
              <a:avLst/>
            </a:prstGeom>
            <a:grpFill/>
            <a:ln w="15875" cap="flat" cmpd="sng" algn="ctr">
              <a:noFill/>
              <a:prstDash val="solid"/>
              <a:headEnd type="none" w="lg" len="med"/>
              <a:tailEnd type="none" w="lg" len="med"/>
            </a:ln>
            <a:effectLst/>
          </p:spPr>
        </p:cxnSp>
        <p:cxnSp>
          <p:nvCxnSpPr>
            <p:cNvPr id="203" name="Straight Connector 202">
              <a:extLst>
                <a:ext uri="{FF2B5EF4-FFF2-40B4-BE49-F238E27FC236}">
                  <a16:creationId xmlns:a16="http://schemas.microsoft.com/office/drawing/2014/main" id="{A9458604-0797-4C55-9FCA-306BBACD1BDF}"/>
                </a:ext>
              </a:extLst>
            </p:cNvPr>
            <p:cNvCxnSpPr>
              <a:cxnSpLocks/>
              <a:stCxn id="224" idx="7"/>
              <a:endCxn id="230" idx="2"/>
            </p:cNvCxnSpPr>
            <p:nvPr/>
          </p:nvCxnSpPr>
          <p:spPr>
            <a:xfrm>
              <a:off x="4713269" y="1156096"/>
              <a:ext cx="2478910" cy="67709"/>
            </a:xfrm>
            <a:prstGeom prst="line">
              <a:avLst/>
            </a:prstGeom>
            <a:grpFill/>
            <a:ln w="15875" cap="flat" cmpd="sng" algn="ctr">
              <a:noFill/>
              <a:prstDash val="solid"/>
              <a:headEnd type="none" w="lg" len="med"/>
              <a:tailEnd type="none" w="lg" len="med"/>
            </a:ln>
            <a:effectLst/>
          </p:spPr>
        </p:cxnSp>
        <p:cxnSp>
          <p:nvCxnSpPr>
            <p:cNvPr id="205" name="Straight Connector 204">
              <a:extLst>
                <a:ext uri="{FF2B5EF4-FFF2-40B4-BE49-F238E27FC236}">
                  <a16:creationId xmlns:a16="http://schemas.microsoft.com/office/drawing/2014/main" id="{4F9A587B-4020-4A25-83FD-AE75AA7571E9}"/>
                </a:ext>
              </a:extLst>
            </p:cNvPr>
            <p:cNvCxnSpPr>
              <a:cxnSpLocks/>
              <a:stCxn id="230" idx="5"/>
              <a:endCxn id="188" idx="1"/>
            </p:cNvCxnSpPr>
            <p:nvPr/>
          </p:nvCxnSpPr>
          <p:spPr>
            <a:xfrm>
              <a:off x="7613691" y="1398400"/>
              <a:ext cx="905141" cy="1212186"/>
            </a:xfrm>
            <a:prstGeom prst="line">
              <a:avLst/>
            </a:prstGeom>
            <a:grpFill/>
            <a:ln w="15875" cap="flat" cmpd="sng" algn="ctr">
              <a:noFill/>
              <a:prstDash val="solid"/>
              <a:headEnd type="none" w="lg" len="med"/>
              <a:tailEnd type="none" w="lg" len="med"/>
            </a:ln>
            <a:effectLst/>
          </p:spPr>
        </p:cxnSp>
        <p:cxnSp>
          <p:nvCxnSpPr>
            <p:cNvPr id="206" name="Straight Connector 205">
              <a:extLst>
                <a:ext uri="{FF2B5EF4-FFF2-40B4-BE49-F238E27FC236}">
                  <a16:creationId xmlns:a16="http://schemas.microsoft.com/office/drawing/2014/main" id="{EB634104-51A9-4424-BA2E-A22395FA837B}"/>
                </a:ext>
              </a:extLst>
            </p:cNvPr>
            <p:cNvCxnSpPr>
              <a:cxnSpLocks/>
              <a:stCxn id="226" idx="0"/>
              <a:endCxn id="188" idx="4"/>
            </p:cNvCxnSpPr>
            <p:nvPr/>
          </p:nvCxnSpPr>
          <p:spPr>
            <a:xfrm flipV="1">
              <a:off x="8529494" y="2719865"/>
              <a:ext cx="34603" cy="1091093"/>
            </a:xfrm>
            <a:prstGeom prst="line">
              <a:avLst/>
            </a:prstGeom>
            <a:grpFill/>
            <a:ln w="15875" cap="flat" cmpd="sng" algn="ctr">
              <a:noFill/>
              <a:prstDash val="solid"/>
              <a:headEnd type="none" w="lg" len="med"/>
              <a:tailEnd type="none" w="lg" len="med"/>
            </a:ln>
            <a:effectLst/>
          </p:spPr>
        </p:cxnSp>
        <p:cxnSp>
          <p:nvCxnSpPr>
            <p:cNvPr id="208" name="Straight Connector 207">
              <a:extLst>
                <a:ext uri="{FF2B5EF4-FFF2-40B4-BE49-F238E27FC236}">
                  <a16:creationId xmlns:a16="http://schemas.microsoft.com/office/drawing/2014/main" id="{E8C7720F-FEDF-4857-B7A4-30FB33DCCBB6}"/>
                </a:ext>
              </a:extLst>
            </p:cNvPr>
            <p:cNvCxnSpPr>
              <a:cxnSpLocks/>
              <a:stCxn id="226" idx="4"/>
              <a:endCxn id="234" idx="7"/>
            </p:cNvCxnSpPr>
            <p:nvPr/>
          </p:nvCxnSpPr>
          <p:spPr>
            <a:xfrm flipH="1">
              <a:off x="7927696" y="4226346"/>
              <a:ext cx="601798" cy="979213"/>
            </a:xfrm>
            <a:prstGeom prst="line">
              <a:avLst/>
            </a:prstGeom>
            <a:grpFill/>
            <a:ln w="15875" cap="flat" cmpd="sng" algn="ctr">
              <a:noFill/>
              <a:prstDash val="solid"/>
              <a:headEnd type="none" w="lg" len="med"/>
              <a:tailEnd type="none" w="lg" len="med"/>
            </a:ln>
            <a:effectLst/>
          </p:spPr>
        </p:cxnSp>
        <p:cxnSp>
          <p:nvCxnSpPr>
            <p:cNvPr id="209" name="Straight Connector 208">
              <a:extLst>
                <a:ext uri="{FF2B5EF4-FFF2-40B4-BE49-F238E27FC236}">
                  <a16:creationId xmlns:a16="http://schemas.microsoft.com/office/drawing/2014/main" id="{A1A1FFBF-8643-4714-9DF4-D643474138E9}"/>
                </a:ext>
              </a:extLst>
            </p:cNvPr>
            <p:cNvCxnSpPr>
              <a:cxnSpLocks/>
              <a:stCxn id="234" idx="3"/>
              <a:endCxn id="184" idx="6"/>
            </p:cNvCxnSpPr>
            <p:nvPr/>
          </p:nvCxnSpPr>
          <p:spPr>
            <a:xfrm flipH="1">
              <a:off x="5022143" y="5486339"/>
              <a:ext cx="2624773" cy="229109"/>
            </a:xfrm>
            <a:prstGeom prst="line">
              <a:avLst/>
            </a:prstGeom>
            <a:grpFill/>
            <a:ln w="15875" cap="flat" cmpd="sng" algn="ctr">
              <a:noFill/>
              <a:prstDash val="solid"/>
              <a:headEnd type="none" w="lg" len="med"/>
              <a:tailEnd type="none" w="lg" len="med"/>
            </a:ln>
            <a:effectLst/>
          </p:spPr>
        </p:cxnSp>
        <p:cxnSp>
          <p:nvCxnSpPr>
            <p:cNvPr id="211" name="Straight Connector 210">
              <a:extLst>
                <a:ext uri="{FF2B5EF4-FFF2-40B4-BE49-F238E27FC236}">
                  <a16:creationId xmlns:a16="http://schemas.microsoft.com/office/drawing/2014/main" id="{74D83B0C-8864-4AB1-B6CA-563A70F446FE}"/>
                </a:ext>
              </a:extLst>
            </p:cNvPr>
            <p:cNvCxnSpPr>
              <a:cxnSpLocks/>
              <a:stCxn id="228" idx="4"/>
              <a:endCxn id="184" idx="2"/>
            </p:cNvCxnSpPr>
            <p:nvPr/>
          </p:nvCxnSpPr>
          <p:spPr>
            <a:xfrm>
              <a:off x="4074703" y="5138668"/>
              <a:ext cx="819412" cy="576780"/>
            </a:xfrm>
            <a:prstGeom prst="line">
              <a:avLst/>
            </a:prstGeom>
            <a:grpFill/>
            <a:ln w="15875" cap="flat" cmpd="sng" algn="ctr">
              <a:noFill/>
              <a:prstDash val="solid"/>
              <a:headEnd type="none" w="lg" len="med"/>
              <a:tailEnd type="none" w="lg" len="med"/>
            </a:ln>
            <a:effectLst/>
          </p:spPr>
        </p:cxnSp>
        <p:cxnSp>
          <p:nvCxnSpPr>
            <p:cNvPr id="212" name="Straight Connector 211">
              <a:extLst>
                <a:ext uri="{FF2B5EF4-FFF2-40B4-BE49-F238E27FC236}">
                  <a16:creationId xmlns:a16="http://schemas.microsoft.com/office/drawing/2014/main" id="{0F5F1D9D-794B-4DC5-AD76-A2F01EAA45AC}"/>
                </a:ext>
              </a:extLst>
            </p:cNvPr>
            <p:cNvCxnSpPr>
              <a:cxnSpLocks/>
              <a:stCxn id="224" idx="4"/>
              <a:endCxn id="228" idx="0"/>
            </p:cNvCxnSpPr>
            <p:nvPr/>
          </p:nvCxnSpPr>
          <p:spPr>
            <a:xfrm flipH="1">
              <a:off x="4074702" y="1523397"/>
              <a:ext cx="486425" cy="3116868"/>
            </a:xfrm>
            <a:prstGeom prst="line">
              <a:avLst/>
            </a:prstGeom>
            <a:grpFill/>
            <a:ln w="15875" cap="flat" cmpd="sng" algn="ctr">
              <a:noFill/>
              <a:prstDash val="solid"/>
              <a:headEnd type="none" w="lg" len="med"/>
              <a:tailEnd type="none" w="lg" len="med"/>
            </a:ln>
            <a:effectLst/>
          </p:spPr>
        </p:cxnSp>
        <p:cxnSp>
          <p:nvCxnSpPr>
            <p:cNvPr id="213" name="Straight Connector 212">
              <a:extLst>
                <a:ext uri="{FF2B5EF4-FFF2-40B4-BE49-F238E27FC236}">
                  <a16:creationId xmlns:a16="http://schemas.microsoft.com/office/drawing/2014/main" id="{D12FB97C-BA3C-4FDF-997C-D409AECFDBFD}"/>
                </a:ext>
              </a:extLst>
            </p:cNvPr>
            <p:cNvCxnSpPr>
              <a:cxnSpLocks/>
              <a:stCxn id="224" idx="5"/>
              <a:endCxn id="184" idx="1"/>
            </p:cNvCxnSpPr>
            <p:nvPr/>
          </p:nvCxnSpPr>
          <p:spPr>
            <a:xfrm>
              <a:off x="4713269" y="1460379"/>
              <a:ext cx="199596" cy="4209805"/>
            </a:xfrm>
            <a:prstGeom prst="line">
              <a:avLst/>
            </a:prstGeom>
            <a:grpFill/>
            <a:ln w="15875" cap="flat" cmpd="sng" algn="ctr">
              <a:noFill/>
              <a:prstDash val="solid"/>
              <a:headEnd type="none" w="lg" len="med"/>
              <a:tailEnd type="none" w="lg" len="med"/>
            </a:ln>
            <a:effectLst/>
          </p:spPr>
        </p:cxnSp>
        <p:cxnSp>
          <p:nvCxnSpPr>
            <p:cNvPr id="215" name="Straight Connector 214">
              <a:extLst>
                <a:ext uri="{FF2B5EF4-FFF2-40B4-BE49-F238E27FC236}">
                  <a16:creationId xmlns:a16="http://schemas.microsoft.com/office/drawing/2014/main" id="{BBF4ECFB-D50A-44A7-8DAF-1D2E650E8E65}"/>
                </a:ext>
              </a:extLst>
            </p:cNvPr>
            <p:cNvCxnSpPr>
              <a:cxnSpLocks/>
              <a:endCxn id="236" idx="5"/>
            </p:cNvCxnSpPr>
            <p:nvPr/>
          </p:nvCxnSpPr>
          <p:spPr>
            <a:xfrm flipH="1" flipV="1">
              <a:off x="3720212" y="3568100"/>
              <a:ext cx="1157619" cy="2098228"/>
            </a:xfrm>
            <a:prstGeom prst="line">
              <a:avLst/>
            </a:prstGeom>
            <a:grpFill/>
            <a:ln w="15875" cap="flat" cmpd="sng" algn="ctr">
              <a:noFill/>
              <a:prstDash val="solid"/>
              <a:headEnd type="none" w="lg" len="med"/>
              <a:tailEnd type="none" w="lg" len="med"/>
            </a:ln>
            <a:effectLst/>
          </p:spPr>
        </p:cxnSp>
        <p:cxnSp>
          <p:nvCxnSpPr>
            <p:cNvPr id="216" name="Straight Connector 215">
              <a:extLst>
                <a:ext uri="{FF2B5EF4-FFF2-40B4-BE49-F238E27FC236}">
                  <a16:creationId xmlns:a16="http://schemas.microsoft.com/office/drawing/2014/main" id="{57A568A8-BB46-4157-8186-440BD5C0D646}"/>
                </a:ext>
              </a:extLst>
            </p:cNvPr>
            <p:cNvCxnSpPr>
              <a:cxnSpLocks/>
              <a:stCxn id="234" idx="2"/>
              <a:endCxn id="236" idx="6"/>
            </p:cNvCxnSpPr>
            <p:nvPr/>
          </p:nvCxnSpPr>
          <p:spPr>
            <a:xfrm flipH="1" flipV="1">
              <a:off x="3793201" y="3391889"/>
              <a:ext cx="3795563" cy="1954060"/>
            </a:xfrm>
            <a:prstGeom prst="line">
              <a:avLst/>
            </a:prstGeom>
            <a:grpFill/>
            <a:ln w="15875" cap="flat" cmpd="sng" algn="ctr">
              <a:noFill/>
              <a:prstDash val="solid"/>
              <a:headEnd type="none" w="lg" len="med"/>
              <a:tailEnd type="none" w="lg" len="med"/>
            </a:ln>
            <a:effectLst/>
          </p:spPr>
        </p:cxnSp>
        <p:cxnSp>
          <p:nvCxnSpPr>
            <p:cNvPr id="218" name="Straight Connector 217">
              <a:extLst>
                <a:ext uri="{FF2B5EF4-FFF2-40B4-BE49-F238E27FC236}">
                  <a16:creationId xmlns:a16="http://schemas.microsoft.com/office/drawing/2014/main" id="{30DD3CB2-C7AE-4752-AF5C-073836781733}"/>
                </a:ext>
              </a:extLst>
            </p:cNvPr>
            <p:cNvCxnSpPr>
              <a:cxnSpLocks/>
              <a:stCxn id="226" idx="2"/>
              <a:endCxn id="236" idx="7"/>
            </p:cNvCxnSpPr>
            <p:nvPr/>
          </p:nvCxnSpPr>
          <p:spPr>
            <a:xfrm flipH="1" flipV="1">
              <a:off x="3720212" y="3215677"/>
              <a:ext cx="4601588" cy="802975"/>
            </a:xfrm>
            <a:prstGeom prst="line">
              <a:avLst/>
            </a:prstGeom>
            <a:grpFill/>
            <a:ln w="15875" cap="flat" cmpd="sng" algn="ctr">
              <a:noFill/>
              <a:prstDash val="solid"/>
              <a:headEnd type="none" w="lg" len="med"/>
              <a:tailEnd type="none" w="lg" len="med"/>
            </a:ln>
            <a:effectLst/>
          </p:spPr>
        </p:cxnSp>
        <p:cxnSp>
          <p:nvCxnSpPr>
            <p:cNvPr id="219" name="Straight Connector 218">
              <a:extLst>
                <a:ext uri="{FF2B5EF4-FFF2-40B4-BE49-F238E27FC236}">
                  <a16:creationId xmlns:a16="http://schemas.microsoft.com/office/drawing/2014/main" id="{A9F5BC24-8E3F-4CA3-8083-68DD50A78D73}"/>
                </a:ext>
              </a:extLst>
            </p:cNvPr>
            <p:cNvCxnSpPr>
              <a:cxnSpLocks/>
              <a:stCxn id="230" idx="3"/>
              <a:endCxn id="236" idx="7"/>
            </p:cNvCxnSpPr>
            <p:nvPr/>
          </p:nvCxnSpPr>
          <p:spPr>
            <a:xfrm flipH="1">
              <a:off x="3720212" y="1398401"/>
              <a:ext cx="3544287" cy="1817276"/>
            </a:xfrm>
            <a:prstGeom prst="line">
              <a:avLst/>
            </a:prstGeom>
            <a:grpFill/>
            <a:ln w="15875" cap="flat" cmpd="sng" algn="ctr">
              <a:noFill/>
              <a:prstDash val="solid"/>
              <a:headEnd type="none" w="lg" len="med"/>
              <a:tailEnd type="none" w="lg" len="med"/>
            </a:ln>
            <a:effectLst/>
          </p:spPr>
        </p:cxnSp>
        <p:cxnSp>
          <p:nvCxnSpPr>
            <p:cNvPr id="220" name="Straight Connector 219">
              <a:extLst>
                <a:ext uri="{FF2B5EF4-FFF2-40B4-BE49-F238E27FC236}">
                  <a16:creationId xmlns:a16="http://schemas.microsoft.com/office/drawing/2014/main" id="{5EE50D93-A60F-4CEA-ACB7-4F79EA092098}"/>
                </a:ext>
              </a:extLst>
            </p:cNvPr>
            <p:cNvCxnSpPr>
              <a:cxnSpLocks/>
              <a:stCxn id="230" idx="4"/>
              <a:endCxn id="226" idx="1"/>
            </p:cNvCxnSpPr>
            <p:nvPr/>
          </p:nvCxnSpPr>
          <p:spPr>
            <a:xfrm>
              <a:off x="7439095" y="1470720"/>
              <a:ext cx="943537" cy="2401070"/>
            </a:xfrm>
            <a:prstGeom prst="line">
              <a:avLst/>
            </a:prstGeom>
            <a:grpFill/>
            <a:ln w="15875" cap="flat" cmpd="sng" algn="ctr">
              <a:noFill/>
              <a:prstDash val="solid"/>
              <a:headEnd type="none" w="lg" len="med"/>
              <a:tailEnd type="none" w="lg" len="med"/>
            </a:ln>
            <a:effectLst/>
          </p:spPr>
        </p:cxnSp>
        <p:cxnSp>
          <p:nvCxnSpPr>
            <p:cNvPr id="221" name="Straight Connector 220">
              <a:extLst>
                <a:ext uri="{FF2B5EF4-FFF2-40B4-BE49-F238E27FC236}">
                  <a16:creationId xmlns:a16="http://schemas.microsoft.com/office/drawing/2014/main" id="{4945ABFE-33C1-4A50-AB58-C6A4306C9816}"/>
                </a:ext>
              </a:extLst>
            </p:cNvPr>
            <p:cNvCxnSpPr>
              <a:cxnSpLocks/>
              <a:stCxn id="188" idx="1"/>
              <a:endCxn id="224" idx="6"/>
            </p:cNvCxnSpPr>
            <p:nvPr/>
          </p:nvCxnSpPr>
          <p:spPr>
            <a:xfrm flipH="1" flipV="1">
              <a:off x="4776288" y="1308238"/>
              <a:ext cx="3742545" cy="1302349"/>
            </a:xfrm>
            <a:prstGeom prst="line">
              <a:avLst/>
            </a:prstGeom>
            <a:grpFill/>
            <a:ln w="15875" cap="flat" cmpd="sng" algn="ctr">
              <a:noFill/>
              <a:prstDash val="solid"/>
              <a:headEnd type="none" w="lg" len="med"/>
              <a:tailEnd type="none" w="lg" len="med"/>
            </a:ln>
            <a:effectLst/>
          </p:spPr>
        </p:cxnSp>
        <p:cxnSp>
          <p:nvCxnSpPr>
            <p:cNvPr id="222" name="Straight Connector 221">
              <a:extLst>
                <a:ext uri="{FF2B5EF4-FFF2-40B4-BE49-F238E27FC236}">
                  <a16:creationId xmlns:a16="http://schemas.microsoft.com/office/drawing/2014/main" id="{8C1E5969-DC7B-4670-A484-AE15F638BED6}"/>
                </a:ext>
              </a:extLst>
            </p:cNvPr>
            <p:cNvCxnSpPr>
              <a:cxnSpLocks/>
              <a:stCxn id="234" idx="0"/>
              <a:endCxn id="230" idx="4"/>
            </p:cNvCxnSpPr>
            <p:nvPr/>
          </p:nvCxnSpPr>
          <p:spPr>
            <a:xfrm flipH="1" flipV="1">
              <a:off x="7439095" y="1470720"/>
              <a:ext cx="348212" cy="3676687"/>
            </a:xfrm>
            <a:prstGeom prst="line">
              <a:avLst/>
            </a:prstGeom>
            <a:grpFill/>
            <a:ln w="15875" cap="flat" cmpd="sng" algn="ctr">
              <a:noFill/>
              <a:prstDash val="solid"/>
              <a:headEnd type="none" w="lg" len="med"/>
              <a:tailEnd type="none" w="lg" len="med"/>
            </a:ln>
            <a:effectLst/>
          </p:spPr>
        </p:cxnSp>
        <p:cxnSp>
          <p:nvCxnSpPr>
            <p:cNvPr id="223" name="Straight Connector 222">
              <a:extLst>
                <a:ext uri="{FF2B5EF4-FFF2-40B4-BE49-F238E27FC236}">
                  <a16:creationId xmlns:a16="http://schemas.microsoft.com/office/drawing/2014/main" id="{FE66C77C-DC1E-436D-BF12-AF05B926535A}"/>
                </a:ext>
              </a:extLst>
            </p:cNvPr>
            <p:cNvCxnSpPr>
              <a:cxnSpLocks/>
              <a:stCxn id="234" idx="1"/>
              <a:endCxn id="224" idx="5"/>
            </p:cNvCxnSpPr>
            <p:nvPr/>
          </p:nvCxnSpPr>
          <p:spPr>
            <a:xfrm flipH="1" flipV="1">
              <a:off x="4713269" y="1460379"/>
              <a:ext cx="2933647" cy="3745180"/>
            </a:xfrm>
            <a:prstGeom prst="line">
              <a:avLst/>
            </a:prstGeom>
            <a:grpFill/>
            <a:ln w="15875" cap="flat" cmpd="sng" algn="ctr">
              <a:noFill/>
              <a:prstDash val="solid"/>
              <a:headEnd type="none" w="lg" len="med"/>
              <a:tailEnd type="none" w="lg" len="med"/>
            </a:ln>
            <a:effectLst/>
          </p:spPr>
        </p:cxnSp>
      </p:grpSp>
      <p:grpSp>
        <p:nvGrpSpPr>
          <p:cNvPr id="238" name="Group 237">
            <a:extLst>
              <a:ext uri="{FF2B5EF4-FFF2-40B4-BE49-F238E27FC236}">
                <a16:creationId xmlns:a16="http://schemas.microsoft.com/office/drawing/2014/main" id="{DFBCDF80-9658-47E8-AB9D-BBACE066BEBB}"/>
              </a:ext>
            </a:extLst>
          </p:cNvPr>
          <p:cNvGrpSpPr/>
          <p:nvPr/>
        </p:nvGrpSpPr>
        <p:grpSpPr>
          <a:xfrm>
            <a:off x="8630844" y="3193385"/>
            <a:ext cx="941431" cy="1022141"/>
            <a:chOff x="4186365" y="1448904"/>
            <a:chExt cx="3634620" cy="3946225"/>
          </a:xfrm>
          <a:noFill/>
        </p:grpSpPr>
        <p:grpSp>
          <p:nvGrpSpPr>
            <p:cNvPr id="239" name="Group 238">
              <a:extLst>
                <a:ext uri="{FF2B5EF4-FFF2-40B4-BE49-F238E27FC236}">
                  <a16:creationId xmlns:a16="http://schemas.microsoft.com/office/drawing/2014/main" id="{6D88E0A5-056A-4573-82E7-8654E0D41F52}"/>
                </a:ext>
              </a:extLst>
            </p:cNvPr>
            <p:cNvGrpSpPr/>
            <p:nvPr/>
          </p:nvGrpSpPr>
          <p:grpSpPr>
            <a:xfrm>
              <a:off x="5490775" y="4405535"/>
              <a:ext cx="363171" cy="363169"/>
              <a:chOff x="12338847" y="3736105"/>
              <a:chExt cx="410503" cy="410501"/>
            </a:xfrm>
            <a:grpFill/>
          </p:grpSpPr>
          <p:sp>
            <p:nvSpPr>
              <p:cNvPr id="287" name="Oval 286">
                <a:extLst>
                  <a:ext uri="{FF2B5EF4-FFF2-40B4-BE49-F238E27FC236}">
                    <a16:creationId xmlns:a16="http://schemas.microsoft.com/office/drawing/2014/main" id="{6D584F4F-6C3D-4FBA-B4C5-425BE95978DC}"/>
                  </a:ext>
                </a:extLst>
              </p:cNvPr>
              <p:cNvSpPr/>
              <p:nvPr/>
            </p:nvSpPr>
            <p:spPr bwMode="auto">
              <a:xfrm>
                <a:off x="12338847" y="3736105"/>
                <a:ext cx="410503" cy="410501"/>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88" name="directory_2">
                <a:extLst>
                  <a:ext uri="{FF2B5EF4-FFF2-40B4-BE49-F238E27FC236}">
                    <a16:creationId xmlns:a16="http://schemas.microsoft.com/office/drawing/2014/main" id="{DCF3D5AC-9095-41AF-BC56-2C2587B7568A}"/>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0" name="Group 239">
              <a:extLst>
                <a:ext uri="{FF2B5EF4-FFF2-40B4-BE49-F238E27FC236}">
                  <a16:creationId xmlns:a16="http://schemas.microsoft.com/office/drawing/2014/main" id="{73F98EB1-CD7E-4BA4-ABA1-CED6C0787E7E}"/>
                </a:ext>
              </a:extLst>
            </p:cNvPr>
            <p:cNvGrpSpPr/>
            <p:nvPr/>
          </p:nvGrpSpPr>
          <p:grpSpPr>
            <a:xfrm>
              <a:off x="4909378" y="2039662"/>
              <a:ext cx="363171" cy="363169"/>
              <a:chOff x="4952196" y="1976770"/>
              <a:chExt cx="363171" cy="363169"/>
            </a:xfrm>
            <a:grpFill/>
          </p:grpSpPr>
          <p:sp>
            <p:nvSpPr>
              <p:cNvPr id="285" name="Oval 284">
                <a:extLst>
                  <a:ext uri="{FF2B5EF4-FFF2-40B4-BE49-F238E27FC236}">
                    <a16:creationId xmlns:a16="http://schemas.microsoft.com/office/drawing/2014/main" id="{FA9156E2-BF5F-4910-A504-10FF0A2B0613}"/>
                  </a:ext>
                </a:extLst>
              </p:cNvPr>
              <p:cNvSpPr/>
              <p:nvPr/>
            </p:nvSpPr>
            <p:spPr bwMode="auto">
              <a:xfrm>
                <a:off x="4952196" y="1976770"/>
                <a:ext cx="363171" cy="363169"/>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86" name="mail">
                <a:extLst>
                  <a:ext uri="{FF2B5EF4-FFF2-40B4-BE49-F238E27FC236}">
                    <a16:creationId xmlns:a16="http://schemas.microsoft.com/office/drawing/2014/main" id="{AE43B815-76B4-497D-83E6-05C35293340E}"/>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952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1" name="Group 240">
              <a:extLst>
                <a:ext uri="{FF2B5EF4-FFF2-40B4-BE49-F238E27FC236}">
                  <a16:creationId xmlns:a16="http://schemas.microsoft.com/office/drawing/2014/main" id="{06A58C03-F692-4FCB-BFBF-917680A4B93D}"/>
                </a:ext>
              </a:extLst>
            </p:cNvPr>
            <p:cNvGrpSpPr/>
            <p:nvPr/>
          </p:nvGrpSpPr>
          <p:grpSpPr>
            <a:xfrm>
              <a:off x="4382259" y="3691181"/>
              <a:ext cx="559320" cy="559317"/>
              <a:chOff x="13761047" y="3611693"/>
              <a:chExt cx="632216" cy="632213"/>
            </a:xfrm>
            <a:grpFill/>
          </p:grpSpPr>
          <p:sp>
            <p:nvSpPr>
              <p:cNvPr id="283" name="Oval 282">
                <a:extLst>
                  <a:ext uri="{FF2B5EF4-FFF2-40B4-BE49-F238E27FC236}">
                    <a16:creationId xmlns:a16="http://schemas.microsoft.com/office/drawing/2014/main" id="{60633366-D4AA-4D3D-98AA-4240DAD63900}"/>
                  </a:ext>
                </a:extLst>
              </p:cNvPr>
              <p:cNvSpPr/>
              <p:nvPr/>
            </p:nvSpPr>
            <p:spPr bwMode="auto">
              <a:xfrm>
                <a:off x="13761047" y="3611693"/>
                <a:ext cx="632216" cy="63221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84" name="calendar_4">
                <a:extLst>
                  <a:ext uri="{FF2B5EF4-FFF2-40B4-BE49-F238E27FC236}">
                    <a16:creationId xmlns:a16="http://schemas.microsoft.com/office/drawing/2014/main" id="{A0BC0C0B-F749-41B7-A000-30DEF6700BBB}"/>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2" name="Group 241">
              <a:extLst>
                <a:ext uri="{FF2B5EF4-FFF2-40B4-BE49-F238E27FC236}">
                  <a16:creationId xmlns:a16="http://schemas.microsoft.com/office/drawing/2014/main" id="{6F9838C5-09D5-40D3-85CD-5812D3E10F16}"/>
                </a:ext>
              </a:extLst>
            </p:cNvPr>
            <p:cNvGrpSpPr>
              <a:grpSpLocks/>
            </p:cNvGrpSpPr>
            <p:nvPr/>
          </p:nvGrpSpPr>
          <p:grpSpPr>
            <a:xfrm>
              <a:off x="7110271" y="4023388"/>
              <a:ext cx="563733" cy="563732"/>
              <a:chOff x="13803529" y="3916500"/>
              <a:chExt cx="745835" cy="745835"/>
            </a:xfrm>
            <a:grpFill/>
          </p:grpSpPr>
          <p:sp>
            <p:nvSpPr>
              <p:cNvPr id="281" name="Oval 280">
                <a:extLst>
                  <a:ext uri="{FF2B5EF4-FFF2-40B4-BE49-F238E27FC236}">
                    <a16:creationId xmlns:a16="http://schemas.microsoft.com/office/drawing/2014/main" id="{539EA560-A60D-40FA-881D-6E5380B6C72F}"/>
                  </a:ext>
                </a:extLst>
              </p:cNvPr>
              <p:cNvSpPr/>
              <p:nvPr/>
            </p:nvSpPr>
            <p:spPr bwMode="auto">
              <a:xfrm>
                <a:off x="13803529" y="3916500"/>
                <a:ext cx="745835" cy="745835"/>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82" name="Freeform 5">
                <a:extLst>
                  <a:ext uri="{FF2B5EF4-FFF2-40B4-BE49-F238E27FC236}">
                    <a16:creationId xmlns:a16="http://schemas.microsoft.com/office/drawing/2014/main" id="{6D35DAF9-762E-4C1A-BD92-AA89B95ACE0A}"/>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3" name="Group 242">
              <a:extLst>
                <a:ext uri="{FF2B5EF4-FFF2-40B4-BE49-F238E27FC236}">
                  <a16:creationId xmlns:a16="http://schemas.microsoft.com/office/drawing/2014/main" id="{3FB86664-ED0D-4CD7-BAF4-BA31AF029865}"/>
                </a:ext>
              </a:extLst>
            </p:cNvPr>
            <p:cNvGrpSpPr/>
            <p:nvPr/>
          </p:nvGrpSpPr>
          <p:grpSpPr>
            <a:xfrm>
              <a:off x="4186365" y="2753125"/>
              <a:ext cx="468106" cy="468106"/>
              <a:chOff x="3968201" y="2753125"/>
              <a:chExt cx="468106" cy="468106"/>
            </a:xfrm>
            <a:grpFill/>
          </p:grpSpPr>
          <p:sp>
            <p:nvSpPr>
              <p:cNvPr id="279" name="Oval 278">
                <a:extLst>
                  <a:ext uri="{FF2B5EF4-FFF2-40B4-BE49-F238E27FC236}">
                    <a16:creationId xmlns:a16="http://schemas.microsoft.com/office/drawing/2014/main" id="{4A53B3DF-623B-423E-949F-23ED9B5A8CFB}"/>
                  </a:ext>
                </a:extLst>
              </p:cNvPr>
              <p:cNvSpPr/>
              <p:nvPr/>
            </p:nvSpPr>
            <p:spPr bwMode="auto">
              <a:xfrm>
                <a:off x="3968201" y="2753125"/>
                <a:ext cx="468106" cy="468106"/>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sp>
            <p:nvSpPr>
              <p:cNvPr id="280" name="Freeform 5">
                <a:extLst>
                  <a:ext uri="{FF2B5EF4-FFF2-40B4-BE49-F238E27FC236}">
                    <a16:creationId xmlns:a16="http://schemas.microsoft.com/office/drawing/2014/main" id="{6F461E90-B3A8-4769-B4B6-F345FE70975A}"/>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4" name="Group 243">
              <a:extLst>
                <a:ext uri="{FF2B5EF4-FFF2-40B4-BE49-F238E27FC236}">
                  <a16:creationId xmlns:a16="http://schemas.microsoft.com/office/drawing/2014/main" id="{36A9AEBB-ECEA-46B6-A4E9-C57122ADC917}"/>
                </a:ext>
              </a:extLst>
            </p:cNvPr>
            <p:cNvGrpSpPr/>
            <p:nvPr/>
          </p:nvGrpSpPr>
          <p:grpSpPr>
            <a:xfrm>
              <a:off x="7508941" y="3291702"/>
              <a:ext cx="312044" cy="312044"/>
              <a:chOff x="13200683" y="3102397"/>
              <a:chExt cx="283224" cy="283224"/>
            </a:xfrm>
            <a:grpFill/>
          </p:grpSpPr>
          <p:sp>
            <p:nvSpPr>
              <p:cNvPr id="277" name="Oval 276">
                <a:extLst>
                  <a:ext uri="{FF2B5EF4-FFF2-40B4-BE49-F238E27FC236}">
                    <a16:creationId xmlns:a16="http://schemas.microsoft.com/office/drawing/2014/main" id="{3D9E69D4-CB92-4DF4-AF7B-C6A91F76503A}"/>
                  </a:ext>
                </a:extLst>
              </p:cNvPr>
              <p:cNvSpPr/>
              <p:nvPr/>
            </p:nvSpPr>
            <p:spPr bwMode="auto">
              <a:xfrm>
                <a:off x="13200683" y="3102397"/>
                <a:ext cx="283224" cy="28322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78" name="bag">
                <a:extLst>
                  <a:ext uri="{FF2B5EF4-FFF2-40B4-BE49-F238E27FC236}">
                    <a16:creationId xmlns:a16="http://schemas.microsoft.com/office/drawing/2014/main" id="{8BD4E105-B70E-4FD1-8E3E-535A4DD992B9}"/>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grpFill/>
              <a:ln w="952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5" name="Group 244">
              <a:extLst>
                <a:ext uri="{FF2B5EF4-FFF2-40B4-BE49-F238E27FC236}">
                  <a16:creationId xmlns:a16="http://schemas.microsoft.com/office/drawing/2014/main" id="{22B155F6-96A6-4179-9785-6038974D3F98}"/>
                </a:ext>
              </a:extLst>
            </p:cNvPr>
            <p:cNvGrpSpPr/>
            <p:nvPr/>
          </p:nvGrpSpPr>
          <p:grpSpPr>
            <a:xfrm>
              <a:off x="5990336" y="1448904"/>
              <a:ext cx="562085" cy="562085"/>
              <a:chOff x="11261807" y="3805936"/>
              <a:chExt cx="510172" cy="510172"/>
            </a:xfrm>
            <a:grpFill/>
          </p:grpSpPr>
          <p:sp>
            <p:nvSpPr>
              <p:cNvPr id="271" name="Oval 270">
                <a:extLst>
                  <a:ext uri="{FF2B5EF4-FFF2-40B4-BE49-F238E27FC236}">
                    <a16:creationId xmlns:a16="http://schemas.microsoft.com/office/drawing/2014/main" id="{CFC4D10F-990C-4A86-BD48-3D03C12A6C23}"/>
                  </a:ext>
                </a:extLst>
              </p:cNvPr>
              <p:cNvSpPr/>
              <p:nvPr/>
            </p:nvSpPr>
            <p:spPr bwMode="auto">
              <a:xfrm>
                <a:off x="11261807" y="3805936"/>
                <a:ext cx="510172" cy="510172"/>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76" name="speech_5" title="Icon of two overlapping chat bubbles">
                <a:extLst>
                  <a:ext uri="{FF2B5EF4-FFF2-40B4-BE49-F238E27FC236}">
                    <a16:creationId xmlns:a16="http://schemas.microsoft.com/office/drawing/2014/main" id="{F9EFEA85-7106-4CF2-9A53-27D566C5FC4A}"/>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grpFill/>
              <a:ln w="12700"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grpSp>
          <p:nvGrpSpPr>
            <p:cNvPr id="246" name="Group 245">
              <a:extLst>
                <a:ext uri="{FF2B5EF4-FFF2-40B4-BE49-F238E27FC236}">
                  <a16:creationId xmlns:a16="http://schemas.microsoft.com/office/drawing/2014/main" id="{CC01FA77-4E49-4741-B5C9-BF21F308C32D}"/>
                </a:ext>
              </a:extLst>
            </p:cNvPr>
            <p:cNvGrpSpPr/>
            <p:nvPr/>
          </p:nvGrpSpPr>
          <p:grpSpPr>
            <a:xfrm>
              <a:off x="7109285" y="2127539"/>
              <a:ext cx="625586" cy="625586"/>
              <a:chOff x="10942964" y="2551492"/>
              <a:chExt cx="567807" cy="567807"/>
            </a:xfrm>
            <a:grpFill/>
          </p:grpSpPr>
          <p:sp>
            <p:nvSpPr>
              <p:cNvPr id="269" name="Oval 268">
                <a:extLst>
                  <a:ext uri="{FF2B5EF4-FFF2-40B4-BE49-F238E27FC236}">
                    <a16:creationId xmlns:a16="http://schemas.microsoft.com/office/drawing/2014/main" id="{4C3E4A6E-D5A3-4D65-828C-F1D624FCA04F}"/>
                  </a:ext>
                </a:extLst>
              </p:cNvPr>
              <p:cNvSpPr/>
              <p:nvPr/>
            </p:nvSpPr>
            <p:spPr bwMode="auto">
              <a:xfrm>
                <a:off x="10942964" y="2551492"/>
                <a:ext cx="567807" cy="567807"/>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pPr>
                <a:endParaRPr lang="en-US" sz="1745" kern="0">
                  <a:solidFill>
                    <a:prstClr val="white"/>
                  </a:solidFill>
                  <a:latin typeface="Segoe UI Semilight"/>
                </a:endParaRPr>
              </a:p>
            </p:txBody>
          </p:sp>
          <p:sp>
            <p:nvSpPr>
              <p:cNvPr id="270" name="graph_9" title="Icon of a line chart with connected circles at varying points">
                <a:extLst>
                  <a:ext uri="{FF2B5EF4-FFF2-40B4-BE49-F238E27FC236}">
                    <a16:creationId xmlns:a16="http://schemas.microsoft.com/office/drawing/2014/main" id="{3AA0B57E-14D3-4AA2-9CB2-4E5547DF503C}"/>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5875" cap="flat">
                <a:noFill/>
                <a:prstDash val="solid"/>
                <a:miter lim="800000"/>
                <a:headEnd/>
                <a:tailEnd/>
              </a:ln>
            </p:spPr>
            <p:txBody>
              <a:bodyPr vert="horz" wrap="square" lIns="79757" tIns="39878" rIns="79757" bIns="39878" numCol="1" anchor="t" anchorCtr="0" compatLnSpc="1">
                <a:prstTxWarp prst="textNoShape">
                  <a:avLst/>
                </a:prstTxWarp>
              </a:bodyPr>
              <a:lstStyle/>
              <a:p>
                <a:pPr defTabSz="813379">
                  <a:defRPr/>
                </a:pPr>
                <a:endParaRPr lang="en-US" sz="1571" kern="0">
                  <a:solidFill>
                    <a:prstClr val="white"/>
                  </a:solidFill>
                  <a:latin typeface="Segoe UI Semilight"/>
                </a:endParaRPr>
              </a:p>
            </p:txBody>
          </p:sp>
        </p:grpSp>
        <p:sp>
          <p:nvSpPr>
            <p:cNvPr id="247" name="Oval 246">
              <a:extLst>
                <a:ext uri="{FF2B5EF4-FFF2-40B4-BE49-F238E27FC236}">
                  <a16:creationId xmlns:a16="http://schemas.microsoft.com/office/drawing/2014/main" id="{F07BD905-74C2-4C57-93F6-8A54DA36A446}"/>
                </a:ext>
              </a:extLst>
            </p:cNvPr>
            <p:cNvSpPr/>
            <p:nvPr/>
          </p:nvSpPr>
          <p:spPr bwMode="auto">
            <a:xfrm>
              <a:off x="6465434" y="5221155"/>
              <a:ext cx="173974" cy="173974"/>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sp>
          <p:nvSpPr>
            <p:cNvPr id="248" name="Oval 247">
              <a:extLst>
                <a:ext uri="{FF2B5EF4-FFF2-40B4-BE49-F238E27FC236}">
                  <a16:creationId xmlns:a16="http://schemas.microsoft.com/office/drawing/2014/main" id="{86533D21-8E93-4145-B98C-6BE9BE3D09CA}"/>
                </a:ext>
              </a:extLst>
            </p:cNvPr>
            <p:cNvSpPr/>
            <p:nvPr/>
          </p:nvSpPr>
          <p:spPr bwMode="auto">
            <a:xfrm>
              <a:off x="7048063" y="172383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sp>
          <p:nvSpPr>
            <p:cNvPr id="249" name="Oval 248">
              <a:extLst>
                <a:ext uri="{FF2B5EF4-FFF2-40B4-BE49-F238E27FC236}">
                  <a16:creationId xmlns:a16="http://schemas.microsoft.com/office/drawing/2014/main" id="{E8BCBFAD-E3DE-418C-A68B-88BC85DAD486}"/>
                </a:ext>
              </a:extLst>
            </p:cNvPr>
            <p:cNvSpPr/>
            <p:nvPr/>
          </p:nvSpPr>
          <p:spPr bwMode="auto">
            <a:xfrm>
              <a:off x="4655490" y="4598005"/>
              <a:ext cx="122443" cy="122443"/>
            </a:xfrm>
            <a:prstGeom prst="ellipse">
              <a:avLst/>
            </a:prstGeom>
            <a:grpFill/>
            <a:ln w="19050" cap="flat" cmpd="sng" algn="ctr">
              <a:noFill/>
              <a:prstDash val="solid"/>
              <a:headEnd type="none" w="med" len="med"/>
              <a:tailEnd type="none" w="med" len="med"/>
            </a:ln>
            <a:effectLst/>
          </p:spPr>
          <p:txBody>
            <a:bodyPr rot="0" spcFirstLastPara="0" vertOverflow="overflow" horzOverflow="overflow" vert="horz" wrap="square" lIns="0" tIns="40678" rIns="0" bIns="40678" numCol="1" spcCol="0" rtlCol="0" fromWordArt="0" anchor="ctr" anchorCtr="0" forceAA="0" compatLnSpc="1">
              <a:prstTxWarp prst="textNoShape">
                <a:avLst/>
              </a:prstTxWarp>
              <a:noAutofit/>
            </a:bodyPr>
            <a:lstStyle/>
            <a:p>
              <a:pPr algn="ctr" defTabSz="813144" fontAlgn="base">
                <a:spcBef>
                  <a:spcPct val="0"/>
                </a:spcBef>
                <a:spcAft>
                  <a:spcPct val="0"/>
                </a:spcAft>
                <a:defRPr/>
              </a:pPr>
              <a:endParaRPr lang="en-US" sz="1745" kern="0">
                <a:solidFill>
                  <a:prstClr val="white"/>
                </a:solidFill>
                <a:latin typeface="Segoe UI Semilight"/>
              </a:endParaRPr>
            </a:p>
          </p:txBody>
        </p:sp>
        <p:cxnSp>
          <p:nvCxnSpPr>
            <p:cNvPr id="250" name="Straight Connector 249">
              <a:extLst>
                <a:ext uri="{FF2B5EF4-FFF2-40B4-BE49-F238E27FC236}">
                  <a16:creationId xmlns:a16="http://schemas.microsoft.com/office/drawing/2014/main" id="{4B8542B2-CA3B-4996-B6D8-6AA909B457D1}"/>
                </a:ext>
              </a:extLst>
            </p:cNvPr>
            <p:cNvCxnSpPr>
              <a:cxnSpLocks/>
              <a:stCxn id="277" idx="2"/>
              <a:endCxn id="279" idx="6"/>
            </p:cNvCxnSpPr>
            <p:nvPr/>
          </p:nvCxnSpPr>
          <p:spPr>
            <a:xfrm flipH="1" flipV="1">
              <a:off x="4654471" y="2987179"/>
              <a:ext cx="2854470" cy="460545"/>
            </a:xfrm>
            <a:prstGeom prst="line">
              <a:avLst/>
            </a:prstGeom>
            <a:grpFill/>
            <a:ln w="15875" cap="flat" cmpd="sng" algn="ctr">
              <a:noFill/>
              <a:prstDash val="solid"/>
              <a:headEnd type="none" w="lg" len="med"/>
              <a:tailEnd type="none" w="lg" len="med"/>
            </a:ln>
            <a:effectLst/>
          </p:spPr>
        </p:cxnSp>
        <p:cxnSp>
          <p:nvCxnSpPr>
            <p:cNvPr id="251" name="Straight Connector 250">
              <a:extLst>
                <a:ext uri="{FF2B5EF4-FFF2-40B4-BE49-F238E27FC236}">
                  <a16:creationId xmlns:a16="http://schemas.microsoft.com/office/drawing/2014/main" id="{E02301E7-1B70-4FD7-A774-13B3914DB081}"/>
                </a:ext>
              </a:extLst>
            </p:cNvPr>
            <p:cNvCxnSpPr>
              <a:cxnSpLocks/>
              <a:stCxn id="279" idx="4"/>
              <a:endCxn id="283" idx="0"/>
            </p:cNvCxnSpPr>
            <p:nvPr/>
          </p:nvCxnSpPr>
          <p:spPr>
            <a:xfrm>
              <a:off x="4420418" y="3221231"/>
              <a:ext cx="241501" cy="469950"/>
            </a:xfrm>
            <a:prstGeom prst="line">
              <a:avLst/>
            </a:prstGeom>
            <a:grpFill/>
            <a:ln w="15875" cap="flat" cmpd="sng" algn="ctr">
              <a:noFill/>
              <a:prstDash val="solid"/>
              <a:headEnd type="none" w="lg" len="med"/>
              <a:tailEnd type="none" w="lg" len="med"/>
            </a:ln>
            <a:effectLst/>
          </p:spPr>
        </p:cxnSp>
        <p:cxnSp>
          <p:nvCxnSpPr>
            <p:cNvPr id="252" name="Straight Connector 251">
              <a:extLst>
                <a:ext uri="{FF2B5EF4-FFF2-40B4-BE49-F238E27FC236}">
                  <a16:creationId xmlns:a16="http://schemas.microsoft.com/office/drawing/2014/main" id="{4BC179D9-18E7-456C-8970-1575F3CEEC20}"/>
                </a:ext>
              </a:extLst>
            </p:cNvPr>
            <p:cNvCxnSpPr>
              <a:cxnSpLocks/>
              <a:stCxn id="279" idx="7"/>
              <a:endCxn id="285" idx="3"/>
            </p:cNvCxnSpPr>
            <p:nvPr/>
          </p:nvCxnSpPr>
          <p:spPr>
            <a:xfrm flipV="1">
              <a:off x="4585918" y="2349646"/>
              <a:ext cx="376645" cy="472032"/>
            </a:xfrm>
            <a:prstGeom prst="line">
              <a:avLst/>
            </a:prstGeom>
            <a:grpFill/>
            <a:ln w="15875" cap="flat" cmpd="sng" algn="ctr">
              <a:noFill/>
              <a:prstDash val="solid"/>
              <a:headEnd type="none" w="lg" len="med"/>
              <a:tailEnd type="none" w="lg" len="med"/>
            </a:ln>
            <a:effectLst/>
          </p:spPr>
        </p:cxnSp>
        <p:cxnSp>
          <p:nvCxnSpPr>
            <p:cNvPr id="253" name="Straight Connector 252">
              <a:extLst>
                <a:ext uri="{FF2B5EF4-FFF2-40B4-BE49-F238E27FC236}">
                  <a16:creationId xmlns:a16="http://schemas.microsoft.com/office/drawing/2014/main" id="{619049F0-2D3C-441A-9781-2895BAA104C1}"/>
                </a:ext>
              </a:extLst>
            </p:cNvPr>
            <p:cNvCxnSpPr>
              <a:cxnSpLocks/>
              <a:stCxn id="283" idx="4"/>
              <a:endCxn id="249" idx="0"/>
            </p:cNvCxnSpPr>
            <p:nvPr/>
          </p:nvCxnSpPr>
          <p:spPr>
            <a:xfrm>
              <a:off x="4661919" y="4250498"/>
              <a:ext cx="54793" cy="347507"/>
            </a:xfrm>
            <a:prstGeom prst="line">
              <a:avLst/>
            </a:prstGeom>
            <a:grpFill/>
            <a:ln w="15875" cap="flat" cmpd="sng" algn="ctr">
              <a:noFill/>
              <a:prstDash val="solid"/>
              <a:headEnd type="none" w="lg" len="med"/>
              <a:tailEnd type="none" w="lg" len="med"/>
            </a:ln>
            <a:effectLst/>
          </p:spPr>
        </p:cxnSp>
        <p:cxnSp>
          <p:nvCxnSpPr>
            <p:cNvPr id="254" name="Straight Connector 253">
              <a:extLst>
                <a:ext uri="{FF2B5EF4-FFF2-40B4-BE49-F238E27FC236}">
                  <a16:creationId xmlns:a16="http://schemas.microsoft.com/office/drawing/2014/main" id="{5F008A00-0A30-4314-9378-DD69CA60427C}"/>
                </a:ext>
              </a:extLst>
            </p:cNvPr>
            <p:cNvCxnSpPr>
              <a:cxnSpLocks/>
              <a:stCxn id="283" idx="6"/>
              <a:endCxn id="281" idx="2"/>
            </p:cNvCxnSpPr>
            <p:nvPr/>
          </p:nvCxnSpPr>
          <p:spPr>
            <a:xfrm>
              <a:off x="4941579" y="3970840"/>
              <a:ext cx="2168692" cy="334414"/>
            </a:xfrm>
            <a:prstGeom prst="line">
              <a:avLst/>
            </a:prstGeom>
            <a:grpFill/>
            <a:ln w="15875" cap="flat" cmpd="sng" algn="ctr">
              <a:noFill/>
              <a:prstDash val="solid"/>
              <a:headEnd type="none" w="lg" len="med"/>
              <a:tailEnd type="none" w="lg" len="med"/>
            </a:ln>
            <a:effectLst/>
          </p:spPr>
        </p:cxnSp>
        <p:cxnSp>
          <p:nvCxnSpPr>
            <p:cNvPr id="255" name="Straight Connector 254">
              <a:extLst>
                <a:ext uri="{FF2B5EF4-FFF2-40B4-BE49-F238E27FC236}">
                  <a16:creationId xmlns:a16="http://schemas.microsoft.com/office/drawing/2014/main" id="{7CD1424D-4336-4285-8118-885C7F84FECF}"/>
                </a:ext>
              </a:extLst>
            </p:cNvPr>
            <p:cNvCxnSpPr>
              <a:cxnSpLocks/>
              <a:stCxn id="283" idx="7"/>
            </p:cNvCxnSpPr>
            <p:nvPr/>
          </p:nvCxnSpPr>
          <p:spPr>
            <a:xfrm flipV="1">
              <a:off x="4859668" y="2015142"/>
              <a:ext cx="1411710" cy="1757949"/>
            </a:xfrm>
            <a:prstGeom prst="line">
              <a:avLst/>
            </a:prstGeom>
            <a:grpFill/>
            <a:ln w="15875" cap="flat" cmpd="sng" algn="ctr">
              <a:noFill/>
              <a:prstDash val="solid"/>
              <a:headEnd type="none" w="lg" len="med"/>
              <a:tailEnd type="none" w="lg" len="med"/>
            </a:ln>
            <a:effectLst/>
          </p:spPr>
        </p:cxnSp>
        <p:cxnSp>
          <p:nvCxnSpPr>
            <p:cNvPr id="256" name="Straight Connector 255">
              <a:extLst>
                <a:ext uri="{FF2B5EF4-FFF2-40B4-BE49-F238E27FC236}">
                  <a16:creationId xmlns:a16="http://schemas.microsoft.com/office/drawing/2014/main" id="{805814C3-87FA-46A2-9EAB-021E078560C1}"/>
                </a:ext>
              </a:extLst>
            </p:cNvPr>
            <p:cNvCxnSpPr>
              <a:cxnSpLocks/>
              <a:stCxn id="285" idx="5"/>
              <a:endCxn id="269" idx="2"/>
            </p:cNvCxnSpPr>
            <p:nvPr/>
          </p:nvCxnSpPr>
          <p:spPr>
            <a:xfrm>
              <a:off x="5219364" y="2349646"/>
              <a:ext cx="1889921" cy="90686"/>
            </a:xfrm>
            <a:prstGeom prst="line">
              <a:avLst/>
            </a:prstGeom>
            <a:grpFill/>
            <a:ln w="15875" cap="flat" cmpd="sng" algn="ctr">
              <a:noFill/>
              <a:prstDash val="solid"/>
              <a:headEnd type="none" w="lg" len="med"/>
              <a:tailEnd type="none" w="lg" len="med"/>
            </a:ln>
            <a:effectLst/>
          </p:spPr>
        </p:cxnSp>
        <p:cxnSp>
          <p:nvCxnSpPr>
            <p:cNvPr id="257" name="Straight Connector 256">
              <a:extLst>
                <a:ext uri="{FF2B5EF4-FFF2-40B4-BE49-F238E27FC236}">
                  <a16:creationId xmlns:a16="http://schemas.microsoft.com/office/drawing/2014/main" id="{7B471105-6387-4989-A1A9-CE71A3292755}"/>
                </a:ext>
              </a:extLst>
            </p:cNvPr>
            <p:cNvCxnSpPr>
              <a:cxnSpLocks/>
              <a:stCxn id="271" idx="6"/>
              <a:endCxn id="248" idx="2"/>
            </p:cNvCxnSpPr>
            <p:nvPr/>
          </p:nvCxnSpPr>
          <p:spPr>
            <a:xfrm>
              <a:off x="6552421" y="1729947"/>
              <a:ext cx="495642" cy="55110"/>
            </a:xfrm>
            <a:prstGeom prst="line">
              <a:avLst/>
            </a:prstGeom>
            <a:grpFill/>
            <a:ln w="15875" cap="flat" cmpd="sng" algn="ctr">
              <a:noFill/>
              <a:prstDash val="solid"/>
              <a:headEnd type="none" w="lg" len="med"/>
              <a:tailEnd type="none" w="lg" len="med"/>
            </a:ln>
            <a:effectLst/>
          </p:spPr>
        </p:cxnSp>
        <p:cxnSp>
          <p:nvCxnSpPr>
            <p:cNvPr id="258" name="Straight Connector 257">
              <a:extLst>
                <a:ext uri="{FF2B5EF4-FFF2-40B4-BE49-F238E27FC236}">
                  <a16:creationId xmlns:a16="http://schemas.microsoft.com/office/drawing/2014/main" id="{AB614296-CDED-492F-9906-306DB23A3D09}"/>
                </a:ext>
              </a:extLst>
            </p:cNvPr>
            <p:cNvCxnSpPr>
              <a:cxnSpLocks/>
              <a:stCxn id="271" idx="2"/>
              <a:endCxn id="279" idx="6"/>
            </p:cNvCxnSpPr>
            <p:nvPr/>
          </p:nvCxnSpPr>
          <p:spPr>
            <a:xfrm flipH="1">
              <a:off x="4654471" y="1729946"/>
              <a:ext cx="1335865" cy="1257232"/>
            </a:xfrm>
            <a:prstGeom prst="line">
              <a:avLst/>
            </a:prstGeom>
            <a:grpFill/>
            <a:ln w="15875" cap="flat" cmpd="sng" algn="ctr">
              <a:noFill/>
              <a:prstDash val="solid"/>
              <a:headEnd type="none" w="lg" len="med"/>
              <a:tailEnd type="none" w="lg" len="med"/>
            </a:ln>
            <a:effectLst/>
          </p:spPr>
        </p:cxnSp>
        <p:cxnSp>
          <p:nvCxnSpPr>
            <p:cNvPr id="259" name="Straight Connector 258">
              <a:extLst>
                <a:ext uri="{FF2B5EF4-FFF2-40B4-BE49-F238E27FC236}">
                  <a16:creationId xmlns:a16="http://schemas.microsoft.com/office/drawing/2014/main" id="{996E33CC-64DE-4CAD-B5E7-445FD1A36DA8}"/>
                </a:ext>
              </a:extLst>
            </p:cNvPr>
            <p:cNvCxnSpPr>
              <a:cxnSpLocks/>
              <a:stCxn id="285" idx="4"/>
              <a:endCxn id="281" idx="1"/>
            </p:cNvCxnSpPr>
            <p:nvPr/>
          </p:nvCxnSpPr>
          <p:spPr>
            <a:xfrm>
              <a:off x="5090964" y="2402831"/>
              <a:ext cx="2101864" cy="1703114"/>
            </a:xfrm>
            <a:prstGeom prst="line">
              <a:avLst/>
            </a:prstGeom>
            <a:grpFill/>
            <a:ln w="15875" cap="flat" cmpd="sng" algn="ctr">
              <a:noFill/>
              <a:prstDash val="solid"/>
              <a:headEnd type="none" w="lg" len="med"/>
              <a:tailEnd type="none" w="lg" len="med"/>
            </a:ln>
            <a:effectLst/>
          </p:spPr>
        </p:cxnSp>
        <p:cxnSp>
          <p:nvCxnSpPr>
            <p:cNvPr id="260" name="Straight Connector 259">
              <a:extLst>
                <a:ext uri="{FF2B5EF4-FFF2-40B4-BE49-F238E27FC236}">
                  <a16:creationId xmlns:a16="http://schemas.microsoft.com/office/drawing/2014/main" id="{18B8975C-F56C-477B-82D6-CE923D773B65}"/>
                </a:ext>
              </a:extLst>
            </p:cNvPr>
            <p:cNvCxnSpPr>
              <a:cxnSpLocks/>
              <a:stCxn id="269" idx="4"/>
              <a:endCxn id="277" idx="0"/>
            </p:cNvCxnSpPr>
            <p:nvPr/>
          </p:nvCxnSpPr>
          <p:spPr>
            <a:xfrm>
              <a:off x="7422078" y="2753125"/>
              <a:ext cx="242885" cy="538577"/>
            </a:xfrm>
            <a:prstGeom prst="line">
              <a:avLst/>
            </a:prstGeom>
            <a:grpFill/>
            <a:ln w="15875" cap="flat" cmpd="sng" algn="ctr">
              <a:noFill/>
              <a:prstDash val="solid"/>
              <a:headEnd type="none" w="lg" len="med"/>
              <a:tailEnd type="none" w="lg" len="med"/>
            </a:ln>
            <a:effectLst/>
          </p:spPr>
        </p:cxnSp>
        <p:cxnSp>
          <p:nvCxnSpPr>
            <p:cNvPr id="261" name="Straight Connector 260">
              <a:extLst>
                <a:ext uri="{FF2B5EF4-FFF2-40B4-BE49-F238E27FC236}">
                  <a16:creationId xmlns:a16="http://schemas.microsoft.com/office/drawing/2014/main" id="{1F32DB6E-3D0C-4586-87FB-7C4694E0513C}"/>
                </a:ext>
              </a:extLst>
            </p:cNvPr>
            <p:cNvCxnSpPr>
              <a:cxnSpLocks/>
              <a:stCxn id="269" idx="3"/>
              <a:endCxn id="247" idx="0"/>
            </p:cNvCxnSpPr>
            <p:nvPr/>
          </p:nvCxnSpPr>
          <p:spPr>
            <a:xfrm flipH="1">
              <a:off x="6552421" y="2661510"/>
              <a:ext cx="648479" cy="2559645"/>
            </a:xfrm>
            <a:prstGeom prst="line">
              <a:avLst/>
            </a:prstGeom>
            <a:grpFill/>
            <a:ln w="15875" cap="flat" cmpd="sng" algn="ctr">
              <a:noFill/>
              <a:prstDash val="solid"/>
              <a:headEnd type="none" w="lg" len="med"/>
              <a:tailEnd type="none" w="lg" len="med"/>
            </a:ln>
            <a:effectLst/>
          </p:spPr>
        </p:cxnSp>
        <p:cxnSp>
          <p:nvCxnSpPr>
            <p:cNvPr id="262" name="Straight Connector 261">
              <a:extLst>
                <a:ext uri="{FF2B5EF4-FFF2-40B4-BE49-F238E27FC236}">
                  <a16:creationId xmlns:a16="http://schemas.microsoft.com/office/drawing/2014/main" id="{BD0D587F-015B-45FE-84A7-EDCC2C1F2541}"/>
                </a:ext>
              </a:extLst>
            </p:cNvPr>
            <p:cNvCxnSpPr>
              <a:cxnSpLocks/>
              <a:stCxn id="271" idx="5"/>
              <a:endCxn id="269" idx="1"/>
            </p:cNvCxnSpPr>
            <p:nvPr/>
          </p:nvCxnSpPr>
          <p:spPr>
            <a:xfrm>
              <a:off x="6470106" y="1928674"/>
              <a:ext cx="730794" cy="290480"/>
            </a:xfrm>
            <a:prstGeom prst="line">
              <a:avLst/>
            </a:prstGeom>
            <a:grpFill/>
            <a:ln w="15875" cap="flat" cmpd="sng" algn="ctr">
              <a:noFill/>
              <a:prstDash val="solid"/>
              <a:headEnd type="none" w="lg" len="med"/>
              <a:tailEnd type="none" w="lg" len="med"/>
            </a:ln>
            <a:effectLst/>
          </p:spPr>
        </p:cxnSp>
        <p:cxnSp>
          <p:nvCxnSpPr>
            <p:cNvPr id="263" name="Straight Connector 262">
              <a:extLst>
                <a:ext uri="{FF2B5EF4-FFF2-40B4-BE49-F238E27FC236}">
                  <a16:creationId xmlns:a16="http://schemas.microsoft.com/office/drawing/2014/main" id="{3A97CBDA-1E1A-4665-B5B3-AD66D1ABF03B}"/>
                </a:ext>
              </a:extLst>
            </p:cNvPr>
            <p:cNvCxnSpPr>
              <a:cxnSpLocks/>
              <a:stCxn id="271" idx="3"/>
              <a:endCxn id="287" idx="0"/>
            </p:cNvCxnSpPr>
            <p:nvPr/>
          </p:nvCxnSpPr>
          <p:spPr>
            <a:xfrm flipH="1">
              <a:off x="5672361" y="1928674"/>
              <a:ext cx="400290" cy="2476861"/>
            </a:xfrm>
            <a:prstGeom prst="line">
              <a:avLst/>
            </a:prstGeom>
            <a:grpFill/>
            <a:ln w="15875" cap="flat" cmpd="sng" algn="ctr">
              <a:no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id="{07CBF218-B3BC-47BB-B2A1-1E176B62484F}"/>
                </a:ext>
              </a:extLst>
            </p:cNvPr>
            <p:cNvCxnSpPr>
              <a:cxnSpLocks/>
              <a:stCxn id="283" idx="5"/>
              <a:endCxn id="287" idx="2"/>
            </p:cNvCxnSpPr>
            <p:nvPr/>
          </p:nvCxnSpPr>
          <p:spPr>
            <a:xfrm>
              <a:off x="4859668" y="4168588"/>
              <a:ext cx="631107" cy="418532"/>
            </a:xfrm>
            <a:prstGeom prst="line">
              <a:avLst/>
            </a:prstGeom>
            <a:grpFill/>
            <a:ln w="15875" cap="flat" cmpd="sng" algn="ctr">
              <a:no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id="{3BF2C265-41CB-443D-B2F3-5D1F52667F20}"/>
                </a:ext>
              </a:extLst>
            </p:cNvPr>
            <p:cNvCxnSpPr>
              <a:cxnSpLocks/>
              <a:stCxn id="281" idx="3"/>
              <a:endCxn id="247" idx="7"/>
            </p:cNvCxnSpPr>
            <p:nvPr/>
          </p:nvCxnSpPr>
          <p:spPr>
            <a:xfrm flipH="1">
              <a:off x="6613930" y="4504563"/>
              <a:ext cx="578898" cy="742070"/>
            </a:xfrm>
            <a:prstGeom prst="line">
              <a:avLst/>
            </a:prstGeom>
            <a:grpFill/>
            <a:ln w="15875" cap="flat" cmpd="sng" algn="ctr">
              <a:no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id="{747A5F81-46D3-4FF2-AB44-7ED6F013FA2C}"/>
                </a:ext>
              </a:extLst>
            </p:cNvPr>
            <p:cNvCxnSpPr>
              <a:cxnSpLocks/>
              <a:stCxn id="281" idx="0"/>
              <a:endCxn id="277" idx="3"/>
            </p:cNvCxnSpPr>
            <p:nvPr/>
          </p:nvCxnSpPr>
          <p:spPr>
            <a:xfrm flipV="1">
              <a:off x="7392138" y="3558048"/>
              <a:ext cx="162501" cy="465340"/>
            </a:xfrm>
            <a:prstGeom prst="line">
              <a:avLst/>
            </a:prstGeom>
            <a:grpFill/>
            <a:ln w="15875" cap="flat" cmpd="sng" algn="ctr">
              <a:no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08726F09-662A-45E3-A08D-31836BFC372F}"/>
                </a:ext>
              </a:extLst>
            </p:cNvPr>
            <p:cNvCxnSpPr>
              <a:cxnSpLocks/>
              <a:stCxn id="271" idx="5"/>
              <a:endCxn id="281" idx="0"/>
            </p:cNvCxnSpPr>
            <p:nvPr/>
          </p:nvCxnSpPr>
          <p:spPr>
            <a:xfrm>
              <a:off x="6470107" y="1928673"/>
              <a:ext cx="922031" cy="2094715"/>
            </a:xfrm>
            <a:prstGeom prst="line">
              <a:avLst/>
            </a:prstGeom>
            <a:grpFill/>
            <a:ln w="15875" cap="flat" cmpd="sng" algn="ctr">
              <a:no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AADE5E37-9324-4BA5-A4F9-C3A2851E9B6D}"/>
                </a:ext>
              </a:extLst>
            </p:cNvPr>
            <p:cNvCxnSpPr>
              <a:cxnSpLocks/>
              <a:stCxn id="285" idx="4"/>
              <a:endCxn id="283" idx="0"/>
            </p:cNvCxnSpPr>
            <p:nvPr/>
          </p:nvCxnSpPr>
          <p:spPr>
            <a:xfrm flipH="1">
              <a:off x="4661919" y="2402831"/>
              <a:ext cx="429044" cy="1288350"/>
            </a:xfrm>
            <a:prstGeom prst="line">
              <a:avLst/>
            </a:prstGeom>
            <a:grpFill/>
            <a:ln w="15875" cap="flat" cmpd="sng" algn="ctr">
              <a:noFill/>
              <a:prstDash val="solid"/>
              <a:headEnd type="none" w="lg" len="med"/>
              <a:tailEnd type="none" w="lg" len="med"/>
            </a:ln>
            <a:effectLst/>
          </p:spPr>
        </p:cxnSp>
      </p:grpSp>
      <p:sp>
        <p:nvSpPr>
          <p:cNvPr id="139" name="Title 4">
            <a:extLst>
              <a:ext uri="{FF2B5EF4-FFF2-40B4-BE49-F238E27FC236}">
                <a16:creationId xmlns:a16="http://schemas.microsoft.com/office/drawing/2014/main" id="{77EDB7F2-D0A1-4CC0-BE2A-D134B4811414}"/>
              </a:ext>
            </a:extLst>
          </p:cNvPr>
          <p:cNvSpPr txBox="1">
            <a:spLocks/>
          </p:cNvSpPr>
          <p:nvPr/>
        </p:nvSpPr>
        <p:spPr>
          <a:xfrm>
            <a:off x="4164351" y="1735781"/>
            <a:ext cx="8423528" cy="2448777"/>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2000" dirty="0"/>
              <a:t>MS Graph</a:t>
            </a:r>
          </a:p>
          <a:p>
            <a:pPr>
              <a:spcBef>
                <a:spcPts val="1200"/>
              </a:spcBef>
            </a:pPr>
            <a:r>
              <a:rPr lang="en-US" sz="2000" dirty="0"/>
              <a:t>Microsoft Graph JavaScript SDK</a:t>
            </a:r>
          </a:p>
          <a:p>
            <a:pPr>
              <a:spcBef>
                <a:spcPts val="1200"/>
              </a:spcBef>
            </a:pPr>
            <a:r>
              <a:rPr lang="en-US" sz="2000" dirty="0"/>
              <a:t>Microsoft Graph TypeScript type declarations</a:t>
            </a:r>
          </a:p>
          <a:p>
            <a:pPr>
              <a:spcBef>
                <a:spcPts val="1200"/>
              </a:spcBef>
            </a:pPr>
            <a:r>
              <a:rPr lang="en-US" sz="2000" dirty="0" err="1"/>
              <a:t>SPFx’s</a:t>
            </a:r>
            <a:r>
              <a:rPr lang="en-US" sz="2000" dirty="0"/>
              <a:t> </a:t>
            </a:r>
            <a:r>
              <a:rPr lang="en-US" sz="2000" dirty="0" err="1"/>
              <a:t>MSGraphClient</a:t>
            </a:r>
            <a:endParaRPr lang="en-US" sz="2000" dirty="0"/>
          </a:p>
          <a:p>
            <a:pPr>
              <a:spcBef>
                <a:spcPts val="1200"/>
              </a:spcBef>
            </a:pPr>
            <a:r>
              <a:rPr lang="en-US" sz="2000" dirty="0"/>
              <a:t>Demo</a:t>
            </a:r>
          </a:p>
          <a:p>
            <a:pPr>
              <a:spcBef>
                <a:spcPts val="1200"/>
              </a:spcBef>
            </a:pPr>
            <a:r>
              <a:rPr lang="en-US" sz="2000" dirty="0"/>
              <a:t>Resources</a:t>
            </a:r>
            <a:endParaRPr lang="en-US" sz="3200" dirty="0"/>
          </a:p>
        </p:txBody>
      </p:sp>
    </p:spTree>
    <p:extLst>
      <p:ext uri="{BB962C8B-B14F-4D97-AF65-F5344CB8AC3E}">
        <p14:creationId xmlns:p14="http://schemas.microsoft.com/office/powerpoint/2010/main" val="39297014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3176" y="5086179"/>
            <a:ext cx="2402672" cy="1241066"/>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2434" y="5109225"/>
            <a:ext cx="2402672" cy="1241066"/>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792" y="5092975"/>
            <a:ext cx="2441622" cy="1241066"/>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566" y="5099781"/>
            <a:ext cx="2533022" cy="1241066"/>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8622" y="1277582"/>
            <a:ext cx="2630966" cy="3587309"/>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27" rtlCol="0" anchor="t"/>
          <a:lstStyle/>
          <a:p>
            <a:pPr algn="ctr" defTabSz="914050">
              <a:defRPr/>
            </a:pPr>
            <a:endParaRPr lang="en-US" sz="1599">
              <a:solidFill>
                <a:srgbClr val="1A1A1A"/>
              </a:solidFill>
              <a:latin typeface="Segoe UI Semibold" panose="020B0702040204020203" pitchFamily="34" charset="0"/>
              <a:cs typeface="Segoe UI Semibold" panose="020B0702040204020203" pitchFamily="34" charset="0"/>
            </a:endParaRPr>
          </a:p>
          <a:p>
            <a:pPr algn="ctr" defTabSz="914050">
              <a:defRPr/>
            </a:pPr>
            <a:endParaRPr lang="en-US" sz="1599">
              <a:solidFill>
                <a:srgbClr val="1A1A1A"/>
              </a:solidFill>
              <a:latin typeface="Segoe UI Semibold" panose="020B0702040204020203" pitchFamily="34" charset="0"/>
              <a:cs typeface="Segoe UI Semibold" panose="020B0702040204020203" pitchFamily="34" charset="0"/>
            </a:endParaRPr>
          </a:p>
          <a:p>
            <a:pPr algn="ctr" defTabSz="914050">
              <a:defRPr/>
            </a:pPr>
            <a:endParaRPr lang="en-US" sz="1599">
              <a:solidFill>
                <a:srgbClr val="1A1A1A"/>
              </a:solidFill>
              <a:latin typeface="Segoe UI Semibold" panose="020B0702040204020203" pitchFamily="34" charset="0"/>
              <a:cs typeface="Segoe UI Semibold" panose="020B0702040204020203" pitchFamily="34" charset="0"/>
            </a:endParaRPr>
          </a:p>
          <a:p>
            <a:pPr algn="ctr" defTabSz="914050">
              <a:defRPr/>
            </a:pPr>
            <a:r>
              <a:rPr lang="en-US" sz="1599">
                <a:solidFill>
                  <a:srgbClr val="1A1A1A"/>
                </a:solidFill>
                <a:latin typeface="Segoe UI Semibold" panose="020B0702040204020203" pitchFamily="34" charset="0"/>
                <a:cs typeface="Segoe UI Semibold" panose="020B0702040204020203" pitchFamily="34" charset="0"/>
              </a:rPr>
              <a:t>web, device, </a:t>
            </a:r>
            <a:br>
              <a:rPr lang="en-US" sz="1599">
                <a:solidFill>
                  <a:srgbClr val="1A1A1A"/>
                </a:solidFill>
                <a:latin typeface="Segoe UI Semibold" panose="020B0702040204020203" pitchFamily="34" charset="0"/>
                <a:cs typeface="Segoe UI Semibold" panose="020B0702040204020203" pitchFamily="34" charset="0"/>
              </a:rPr>
            </a:br>
            <a:r>
              <a:rPr lang="en-US" sz="1599">
                <a:solidFill>
                  <a:srgbClr val="1A1A1A"/>
                </a:solidFill>
                <a:latin typeface="Segoe UI Semibold" panose="020B0702040204020203" pitchFamily="34" charset="0"/>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7511" y="1277910"/>
            <a:ext cx="8512761" cy="358730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defTabSz="914050">
              <a:defRPr/>
            </a:pPr>
            <a:endParaRPr lang="en-US" sz="1764">
              <a:solidFill>
                <a:srgbClr val="0D0D0D"/>
              </a:solidFill>
              <a:latin typeface="Segoe UI Semibold" panose="020B0702040204020203"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7510" y="1283242"/>
            <a:ext cx="8512761" cy="4567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91">
              <a:defRPr/>
            </a:pPr>
            <a:r>
              <a:rPr lang="en-US" sz="1764">
                <a:solidFill>
                  <a:srgbClr val="FFFFFF"/>
                </a:solidFill>
                <a:latin typeface="Segoe UI Semibold" panose="020B0702040204020203" pitchFamily="34" charset="0"/>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6089" y="1289301"/>
            <a:ext cx="1626935" cy="458396"/>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050">
              <a:defRPr/>
            </a:pPr>
            <a:endParaRPr lang="en-US" sz="1764">
              <a:solidFill>
                <a:srgbClr val="E6E6E6"/>
              </a:solidFill>
              <a:latin typeface="Segoe UI Semibold" panose="020B0702040204020203" pitchFamily="34" charset="0"/>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7512" y="5086562"/>
            <a:ext cx="11337013" cy="125793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r>
              <a:rPr lang="en-US" sz="1764">
                <a:solidFill>
                  <a:prstClr val="white"/>
                </a:solidFill>
                <a:latin typeface="Calibri" panose="020F0502020204030204"/>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365" y="4291789"/>
            <a:ext cx="2647840" cy="489194"/>
          </a:xfrm>
          <a:prstGeom prst="rect">
            <a:avLst/>
          </a:prstGeom>
          <a:noFill/>
        </p:spPr>
        <p:txBody>
          <a:bodyPr wrap="square" lIns="182854" tIns="146283" rIns="182854" bIns="146283" rtlCol="0">
            <a:spAutoFit/>
          </a:bodyPr>
          <a:lstStyle/>
          <a:p>
            <a:pPr algn="ctr" defTabSz="914191">
              <a:lnSpc>
                <a:spcPct val="90000"/>
              </a:lnSpc>
              <a:spcAft>
                <a:spcPts val="600"/>
              </a:spcAft>
              <a:defRPr/>
            </a:pPr>
            <a:r>
              <a:rPr lang="en-US" sz="1399">
                <a:solidFill>
                  <a:srgbClr val="1A1A1A"/>
                </a:solidFill>
                <a:latin typeface="Segoe UI Semibold"/>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990" y="2229686"/>
            <a:ext cx="1506660" cy="2417299"/>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542574"/>
            </a:xfrm>
            <a:prstGeom prst="rect">
              <a:avLst/>
            </a:prstGeom>
            <a:noFill/>
          </p:spPr>
          <p:txBody>
            <a:bodyPr wrap="square" lIns="182828" tIns="146263" rIns="182828" bIns="146263" rtlCol="0">
              <a:spAutoFit/>
            </a:bodyPr>
            <a:lstStyle/>
            <a:p>
              <a:pPr algn="ctr" defTabSz="914191">
                <a:lnSpc>
                  <a:spcPct val="90000"/>
                </a:lnSpc>
                <a:spcAft>
                  <a:spcPts val="600"/>
                </a:spcAft>
                <a:defRPr/>
              </a:pPr>
              <a:r>
                <a:rPr lang="en-US" sz="1399">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3250" y="2815363"/>
            <a:ext cx="2509292" cy="1828186"/>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50" y="2734746"/>
              <a:ext cx="1834076" cy="515323"/>
            </a:xfrm>
            <a:prstGeom prst="rect">
              <a:avLst/>
            </a:prstGeom>
            <a:noFill/>
          </p:spPr>
          <p:txBody>
            <a:bodyPr wrap="square" lIns="182828" tIns="146263" rIns="182828" bIns="146263" rtlCol="0">
              <a:spAutoFit/>
            </a:bodyPr>
            <a:lstStyle/>
            <a:p>
              <a:pPr algn="ctr" defTabSz="914191">
                <a:lnSpc>
                  <a:spcPct val="90000"/>
                </a:lnSpc>
                <a:spcAft>
                  <a:spcPts val="600"/>
                </a:spcAft>
                <a:defRPr/>
              </a:pPr>
              <a:r>
                <a:rPr lang="en-US" sz="1399">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80" bIns="34280" rtlCol="0" anchor="b" anchorCtr="0"/>
              <a:lstStyle/>
              <a:p>
                <a:pPr algn="ctr" defTabSz="931869">
                  <a:defRPr/>
                </a:pPr>
                <a:endParaRPr lang="en-US" sz="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1">
                <a:defRPr/>
              </a:pPr>
              <a:endParaRPr lang="en-US" sz="1764">
                <a:solidFill>
                  <a:srgbClr val="1A1A1A"/>
                </a:solidFill>
                <a:latin typeface="Segoe UI"/>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1">
                <a:defRPr/>
              </a:pPr>
              <a:endParaRPr lang="en-US" sz="1764">
                <a:solidFill>
                  <a:srgbClr val="1A1A1A"/>
                </a:solidFill>
                <a:latin typeface="Segoe UI"/>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1">
                <a:defRPr/>
              </a:pPr>
              <a:endParaRPr lang="en-US" sz="1764">
                <a:solidFill>
                  <a:srgbClr val="1A1A1A"/>
                </a:solidFill>
                <a:latin typeface="Segoe UI"/>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919" y="2241545"/>
            <a:ext cx="1501576" cy="2402004"/>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545193"/>
              </a:xfrm>
              <a:prstGeom prst="rect">
                <a:avLst/>
              </a:prstGeom>
              <a:noFill/>
            </p:spPr>
            <p:txBody>
              <a:bodyPr wrap="square" lIns="182828" tIns="146263" rIns="182828" bIns="146263" rtlCol="0">
                <a:spAutoFit/>
              </a:bodyPr>
              <a:lstStyle/>
              <a:p>
                <a:pPr algn="ctr" defTabSz="914191">
                  <a:lnSpc>
                    <a:spcPct val="90000"/>
                  </a:lnSpc>
                  <a:spcAft>
                    <a:spcPts val="600"/>
                  </a:spcAft>
                  <a:defRPr/>
                </a:pPr>
                <a:r>
                  <a:rPr lang="en-US" sz="1399" dirty="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defTabSz="913963">
                  <a:defRPr/>
                </a:pPr>
                <a:endParaRPr lang="en-US" sz="1764">
                  <a:solidFill>
                    <a:srgbClr val="1A1A1A"/>
                  </a:solidFill>
                  <a:latin typeface="Segoe UI"/>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1">
                  <a:defRPr/>
                </a:pPr>
                <a:endParaRPr lang="en-US" sz="1764">
                  <a:ln>
                    <a:solidFill>
                      <a:sysClr val="windowText" lastClr="000000"/>
                    </a:solidFill>
                  </a:ln>
                  <a:solidFill>
                    <a:srgbClr val="FFFFFF"/>
                  </a:solidFill>
                  <a:latin typeface="Segoe UI"/>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1">
                  <a:defRPr/>
                </a:pPr>
                <a:endParaRPr lang="en-US" sz="1764">
                  <a:ln>
                    <a:solidFill>
                      <a:sysClr val="windowText" lastClr="000000"/>
                    </a:solidFill>
                  </a:ln>
                  <a:solidFill>
                    <a:srgbClr val="FFFFFF"/>
                  </a:solidFill>
                  <a:latin typeface="Segoe UI"/>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1">
                  <a:defRPr/>
                </a:pPr>
                <a:endParaRPr lang="en-US" sz="1764">
                  <a:ln>
                    <a:solidFill>
                      <a:sysClr val="windowText" lastClr="000000"/>
                    </a:solidFill>
                  </a:ln>
                  <a:solidFill>
                    <a:srgbClr val="FFFFFF"/>
                  </a:solidFill>
                  <a:latin typeface="Segoe UI"/>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1">
                  <a:defRPr/>
                </a:pPr>
                <a:endParaRPr lang="en-US" sz="1764">
                  <a:ln>
                    <a:solidFill>
                      <a:sysClr val="windowText" lastClr="000000"/>
                    </a:solidFill>
                  </a:ln>
                  <a:solidFill>
                    <a:srgbClr val="FFFFFF"/>
                  </a:solidFill>
                  <a:latin typeface="Segoe UI"/>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1">
                  <a:defRPr/>
                </a:pPr>
                <a:endParaRPr lang="en-US" sz="1764">
                  <a:ln>
                    <a:solidFill>
                      <a:sysClr val="windowText" lastClr="000000"/>
                    </a:solidFill>
                  </a:ln>
                  <a:solidFill>
                    <a:srgbClr val="FFFFFF"/>
                  </a:solidFill>
                  <a:latin typeface="Segoe UI"/>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123" y="2884868"/>
            <a:ext cx="585444" cy="1090360"/>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algn="ctr" defTabSz="913963">
                  <a:defRPr/>
                </a:pPr>
                <a:endParaRPr lang="en-US" sz="1764" err="1">
                  <a:solidFill>
                    <a:srgbClr val="1A1A1A"/>
                  </a:solidFill>
                  <a:latin typeface="Segoe UI"/>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algn="ctr" defTabSz="913963">
                  <a:defRPr/>
                </a:pPr>
                <a:endParaRPr lang="en-US" sz="1764" err="1">
                  <a:solidFill>
                    <a:srgbClr val="1A1A1A"/>
                  </a:solidFill>
                  <a:latin typeface="Segoe UI"/>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17" tIns="44808" rIns="89617" bIns="44808" numCol="1" anchor="t" anchorCtr="0" compatLnSpc="1">
              <a:prstTxWarp prst="textNoShape">
                <a:avLst/>
              </a:prstTxWarp>
            </a:bodyPr>
            <a:lstStyle/>
            <a:p>
              <a:pPr algn="ctr" defTabSz="913963">
                <a:defRPr/>
              </a:pPr>
              <a:endParaRPr lang="en-US" sz="1764" err="1">
                <a:solidFill>
                  <a:srgbClr val="1A1A1A"/>
                </a:solidFill>
                <a:latin typeface="Segoe UI"/>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8623" y="1283242"/>
            <a:ext cx="2630966" cy="4567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91">
              <a:defRPr/>
            </a:pPr>
            <a:r>
              <a:rPr lang="en-US" sz="1764">
                <a:solidFill>
                  <a:srgbClr val="FFFFFF"/>
                </a:solidFill>
                <a:latin typeface="Segoe UI Semibold" panose="020B0702040204020203" pitchFamily="34" charset="0"/>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199" y="2798714"/>
            <a:ext cx="2509292" cy="1828186"/>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28" tIns="146263" rIns="182828" bIns="146263" rtlCol="0">
              <a:spAutoFit/>
            </a:bodyPr>
            <a:lstStyle/>
            <a:p>
              <a:pPr algn="ctr" defTabSz="914191">
                <a:lnSpc>
                  <a:spcPct val="90000"/>
                </a:lnSpc>
                <a:spcAft>
                  <a:spcPts val="600"/>
                </a:spcAft>
                <a:defRPr/>
              </a:pPr>
              <a:r>
                <a:rPr lang="en-US" sz="1399">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608" y="3438573"/>
            <a:ext cx="425882" cy="307809"/>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600" y="3438573"/>
            <a:ext cx="425882" cy="307809"/>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2937" y="3857378"/>
            <a:ext cx="425882" cy="307809"/>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7928" y="3857378"/>
            <a:ext cx="425882" cy="307809"/>
          </a:xfrm>
          <a:prstGeom prst="rect">
            <a:avLst/>
          </a:prstGeom>
          <a:noFill/>
          <a:ln w="15875">
            <a:solidFill>
              <a:srgbClr val="000000"/>
            </a:solidFill>
            <a:miter lim="800000"/>
            <a:headEnd/>
            <a:tailEnd/>
          </a:ln>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4130" y="5095758"/>
            <a:ext cx="2402672" cy="1241066"/>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8049" y="5480974"/>
            <a:ext cx="3335938" cy="486463"/>
          </a:xfrm>
          <a:prstGeom prst="rect">
            <a:avLst/>
          </a:prstGeom>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defTabSz="896046">
              <a:defRPr/>
            </a:pPr>
            <a:r>
              <a:rPr lang="en-US" sz="3199" kern="0" spc="-50" dirty="0">
                <a:solidFill>
                  <a:srgbClr val="FF0000"/>
                </a:solidFill>
                <a:latin typeface="Segoe UI Semibold" panose="020B0702040204020203" pitchFamily="34" charset="0"/>
                <a:cs typeface="Segoe UI Semibold" panose="020B0702040204020203" pitchFamily="34" charset="0"/>
              </a:rPr>
              <a:t>Microsoft </a:t>
            </a:r>
            <a:r>
              <a:rPr lang="en-US" sz="3199" kern="0" spc="-50" dirty="0">
                <a:ln>
                  <a:noFill/>
                </a:ln>
                <a:solidFill>
                  <a:srgbClr val="FF0000"/>
                </a:solidFill>
                <a:latin typeface="Segoe UI Semibold" panose="020B0702040204020203" pitchFamily="34" charset="0"/>
                <a:cs typeface="Segoe UI Semibold" panose="020B0702040204020203" pitchFamily="34" charset="0"/>
              </a:rPr>
              <a:t>Graph</a:t>
            </a:r>
            <a:endParaRPr lang="en-US" sz="3199" dirty="0">
              <a:solidFill>
                <a:srgbClr val="FF0000"/>
              </a:solidFill>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488" y="3343855"/>
            <a:ext cx="43524" cy="4340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defTabSz="913841">
              <a:defRPr/>
            </a:pPr>
            <a:endParaRPr lang="en-US" sz="1764">
              <a:solidFill>
                <a:srgbClr val="404040"/>
              </a:solidFill>
              <a:latin typeface="Segoe UI"/>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781" y="4291787"/>
            <a:ext cx="123924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435" y="4859100"/>
            <a:ext cx="534215" cy="648433"/>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34" tIns="46616" rIns="93234" bIns="46616" numCol="1" anchor="t" anchorCtr="0" compatLnSpc="1">
              <a:prstTxWarp prst="textNoShape">
                <a:avLst/>
              </a:prstTxWarp>
            </a:bodyPr>
            <a:lstStyle/>
            <a:p>
              <a:pPr defTabSz="932384">
                <a:defRPr/>
              </a:pPr>
              <a:endParaRPr lang="en-US" sz="1836" kern="0">
                <a:solidFill>
                  <a:srgbClr val="404040"/>
                </a:solidFill>
                <a:latin typeface="Segoe UI"/>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384">
                <a:defRPr/>
              </a:pPr>
              <a:endParaRPr lang="en-US" sz="1836" kern="0">
                <a:solidFill>
                  <a:srgbClr val="404040"/>
                </a:solidFill>
                <a:latin typeface="Segoe UI"/>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200" y="4847642"/>
            <a:ext cx="534215" cy="648433"/>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34" tIns="46616" rIns="93234" bIns="46616" numCol="1" anchor="t" anchorCtr="0" compatLnSpc="1">
              <a:prstTxWarp prst="textNoShape">
                <a:avLst/>
              </a:prstTxWarp>
            </a:bodyPr>
            <a:lstStyle/>
            <a:p>
              <a:pPr defTabSz="932384">
                <a:defRPr/>
              </a:pPr>
              <a:endParaRPr lang="en-US" sz="1836" kern="0">
                <a:solidFill>
                  <a:srgbClr val="404040"/>
                </a:solidFill>
                <a:latin typeface="Segoe UI"/>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384">
                <a:defRPr/>
              </a:pPr>
              <a:endParaRPr lang="en-US" sz="1836" kern="0">
                <a:solidFill>
                  <a:srgbClr val="404040"/>
                </a:solidFill>
                <a:latin typeface="Segoe UI"/>
              </a:endParaRPr>
            </a:p>
          </p:txBody>
        </p:sp>
      </p:grpSp>
    </p:spTree>
    <p:extLst>
      <p:ext uri="{BB962C8B-B14F-4D97-AF65-F5344CB8AC3E}">
        <p14:creationId xmlns:p14="http://schemas.microsoft.com/office/powerpoint/2010/main" val="31834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955" y="633186"/>
            <a:ext cx="11531551" cy="1230931"/>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2567" y="1897737"/>
            <a:ext cx="11526900" cy="292591"/>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2218" y="1683508"/>
            <a:ext cx="12147599" cy="5152681"/>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181" y="495273"/>
            <a:ext cx="21336" cy="21336"/>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9062" y="2696875"/>
            <a:ext cx="3092249" cy="2233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599">
                <a:solidFill>
                  <a:srgbClr val="1A1A1A"/>
                </a:solidFill>
                <a:latin typeface="Segoe UI"/>
                <a:ea typeface="Segoe UI" pitchFamily="34" charset="0"/>
                <a:cs typeface="Segoe UI" pitchFamily="34" charset="0"/>
              </a:rPr>
              <a:t>Users, Groups, Organizations</a:t>
            </a: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Outlook</a:t>
            </a: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SharePoint</a:t>
            </a: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OneDrive</a:t>
            </a: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Teams</a:t>
            </a:r>
            <a:endParaRPr lang="en-US" sz="1599">
              <a:solidFill>
                <a:srgbClr val="1A1A1A"/>
              </a:solidFill>
              <a:latin typeface="Segoe UI"/>
              <a:ea typeface="Segoe UI" pitchFamily="34" charset="0"/>
              <a:cs typeface="Segoe UI" pitchFamily="34" charset="0"/>
            </a:endParaRP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Planner</a:t>
            </a:r>
            <a:endParaRPr lang="en-US" sz="1599">
              <a:solidFill>
                <a:srgbClr val="1A1A1A"/>
              </a:solidFill>
              <a:latin typeface="Segoe UI"/>
              <a:ea typeface="Segoe UI" pitchFamily="34" charset="0"/>
              <a:cs typeface="Segoe UI" pitchFamily="34" charset="0"/>
            </a:endParaRP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Excel</a:t>
            </a:r>
          </a:p>
          <a:p>
            <a:pPr defTabSz="932293" fontAlgn="base">
              <a:spcBef>
                <a:spcPct val="0"/>
              </a:spcBef>
              <a:spcAft>
                <a:spcPct val="0"/>
              </a:spcAft>
              <a:defRPr/>
            </a:pPr>
            <a:r>
              <a:rPr lang="en-US" sz="1599" b="1">
                <a:solidFill>
                  <a:srgbClr val="1A1A1A"/>
                </a:solidFill>
                <a:latin typeface="Segoe UI"/>
                <a:ea typeface="Segoe UI" pitchFamily="34" charset="0"/>
                <a:cs typeface="Segoe UI" pitchFamily="34" charset="0"/>
              </a:rPr>
              <a:t>OneNote</a:t>
            </a:r>
            <a:endParaRPr lang="en-US">
              <a:solidFill>
                <a:srgbClr val="1A1A1A"/>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568" y="2751524"/>
            <a:ext cx="1967243" cy="185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ts val="600"/>
              </a:spcBef>
              <a:spcAft>
                <a:spcPct val="0"/>
              </a:spcAft>
              <a:defRPr/>
            </a:pPr>
            <a:r>
              <a:rPr lang="en-US" sz="1599">
                <a:solidFill>
                  <a:srgbClr val="1A1A1A"/>
                </a:solidFill>
                <a:latin typeface="Segoe UI"/>
                <a:cs typeface="Segoe UI" pitchFamily="34" charset="0"/>
              </a:rPr>
              <a:t>Activities</a:t>
            </a:r>
          </a:p>
          <a:p>
            <a:pPr defTabSz="932293" fontAlgn="base">
              <a:lnSpc>
                <a:spcPct val="90000"/>
              </a:lnSpc>
              <a:spcBef>
                <a:spcPts val="600"/>
              </a:spcBef>
              <a:spcAft>
                <a:spcPct val="0"/>
              </a:spcAft>
              <a:defRPr/>
            </a:pPr>
            <a:r>
              <a:rPr lang="en-US" sz="1599">
                <a:solidFill>
                  <a:srgbClr val="1A1A1A"/>
                </a:solidFill>
                <a:latin typeface="Segoe UI"/>
                <a:cs typeface="Segoe UI" pitchFamily="34" charset="0"/>
              </a:rPr>
              <a:t>Device Relay </a:t>
            </a:r>
          </a:p>
          <a:p>
            <a:pPr defTabSz="932293" fontAlgn="base">
              <a:lnSpc>
                <a:spcPct val="90000"/>
              </a:lnSpc>
              <a:spcBef>
                <a:spcPts val="600"/>
              </a:spcBef>
              <a:spcAft>
                <a:spcPct val="0"/>
              </a:spcAft>
              <a:defRPr/>
            </a:pPr>
            <a:r>
              <a:rPr lang="en-US" sz="1599">
                <a:solidFill>
                  <a:srgbClr val="1A1A1A"/>
                </a:solidFill>
                <a:latin typeface="Segoe UI"/>
                <a:cs typeface="Segoe UI" pitchFamily="34" charset="0"/>
              </a:rPr>
              <a:t>Commands</a:t>
            </a:r>
          </a:p>
          <a:p>
            <a:pPr defTabSz="932293" fontAlgn="base">
              <a:lnSpc>
                <a:spcPct val="90000"/>
              </a:lnSpc>
              <a:spcBef>
                <a:spcPts val="600"/>
              </a:spcBef>
              <a:spcAft>
                <a:spcPct val="0"/>
              </a:spcAft>
              <a:defRPr/>
            </a:pPr>
            <a:r>
              <a:rPr lang="en-US" sz="1599">
                <a:solidFill>
                  <a:srgbClr val="1A1A1A"/>
                </a:solidFill>
                <a:latin typeface="Segoe UI"/>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179" y="2751522"/>
            <a:ext cx="3185053" cy="1638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599" b="1">
                <a:solidFill>
                  <a:srgbClr val="1A1A1A"/>
                </a:solidFill>
                <a:latin typeface="Segoe UI"/>
                <a:cs typeface="Segoe UI" pitchFamily="34" charset="0"/>
              </a:rPr>
              <a:t>Azure AD</a:t>
            </a:r>
          </a:p>
          <a:p>
            <a:pPr defTabSz="932293" fontAlgn="base">
              <a:spcBef>
                <a:spcPct val="0"/>
              </a:spcBef>
              <a:spcAft>
                <a:spcPct val="0"/>
              </a:spcAft>
              <a:defRPr/>
            </a:pPr>
            <a:r>
              <a:rPr lang="en-US" sz="1599" b="1">
                <a:solidFill>
                  <a:srgbClr val="1A1A1A"/>
                </a:solidFill>
                <a:latin typeface="Segoe UI"/>
                <a:cs typeface="Segoe UI" pitchFamily="34" charset="0"/>
              </a:rPr>
              <a:t>Intune</a:t>
            </a:r>
          </a:p>
          <a:p>
            <a:pPr defTabSz="932293" fontAlgn="base">
              <a:spcBef>
                <a:spcPct val="0"/>
              </a:spcBef>
              <a:spcAft>
                <a:spcPct val="0"/>
              </a:spcAft>
              <a:defRPr/>
            </a:pPr>
            <a:r>
              <a:rPr lang="en-US" sz="1599" b="1">
                <a:solidFill>
                  <a:srgbClr val="1A1A1A"/>
                </a:solidFill>
                <a:latin typeface="Segoe UI"/>
                <a:cs typeface="Segoe UI" pitchFamily="34" charset="0"/>
              </a:rPr>
              <a:t>Identity Manager</a:t>
            </a:r>
          </a:p>
          <a:p>
            <a:pPr defTabSz="932293" fontAlgn="base">
              <a:spcBef>
                <a:spcPct val="0"/>
              </a:spcBef>
              <a:spcAft>
                <a:spcPct val="0"/>
              </a:spcAft>
              <a:defRPr/>
            </a:pPr>
            <a:r>
              <a:rPr lang="en-US" sz="1599" b="1">
                <a:solidFill>
                  <a:srgbClr val="1A1A1A"/>
                </a:solidFill>
                <a:latin typeface="Segoe UI"/>
                <a:cs typeface="Segoe UI" pitchFamily="34" charset="0"/>
              </a:rPr>
              <a:t>Advanced Threat Analytics</a:t>
            </a:r>
          </a:p>
          <a:p>
            <a:pPr defTabSz="932293" fontAlgn="base">
              <a:spcBef>
                <a:spcPct val="0"/>
              </a:spcBef>
              <a:spcAft>
                <a:spcPct val="0"/>
              </a:spcAft>
              <a:defRPr/>
            </a:pPr>
            <a:r>
              <a:rPr lang="en-US" sz="1599" b="1">
                <a:solidFill>
                  <a:srgbClr val="1A1A1A"/>
                </a:solidFill>
                <a:latin typeface="Segoe UI"/>
                <a:cs typeface="Segoe UI" pitchFamily="34" charset="0"/>
              </a:rPr>
              <a:t>Advanced Threat Protection</a:t>
            </a:r>
          </a:p>
          <a:p>
            <a:pPr defTabSz="932293" fontAlgn="base">
              <a:spcBef>
                <a:spcPct val="0"/>
              </a:spcBef>
              <a:spcAft>
                <a:spcPct val="0"/>
              </a:spcAft>
              <a:defRPr/>
            </a:pPr>
            <a:endParaRPr lang="en-US" sz="1599" b="1">
              <a:solidFill>
                <a:srgbClr val="1A1A1A"/>
              </a:solidFill>
              <a:latin typeface="Segoe UI"/>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80131" y="5115622"/>
            <a:ext cx="2263766" cy="1443433"/>
          </a:xfrm>
          <a:prstGeom prst="rect">
            <a:avLst/>
          </a:prstGeom>
        </p:spPr>
        <p:txBody>
          <a:bodyPr wrap="square">
            <a:spAutoFit/>
          </a:bodyPr>
          <a:lstStyle/>
          <a:p>
            <a:pPr defTabSz="932293" fontAlgn="base">
              <a:spcBef>
                <a:spcPts val="1199"/>
              </a:spcBef>
              <a:spcAft>
                <a:spcPct val="0"/>
              </a:spcAft>
              <a:defRPr/>
            </a:pPr>
            <a:r>
              <a:rPr lang="en-US" sz="1399">
                <a:solidFill>
                  <a:srgbClr val="1A1A1A"/>
                </a:solidFill>
                <a:latin typeface="Segoe UI"/>
                <a:cs typeface="Segoe UI" pitchFamily="34" charset="0"/>
              </a:rPr>
              <a:t>Mail, Calendar,  </a:t>
            </a:r>
          </a:p>
          <a:p>
            <a:pPr defTabSz="932293" fontAlgn="base">
              <a:spcBef>
                <a:spcPts val="1199"/>
              </a:spcBef>
              <a:spcAft>
                <a:spcPct val="0"/>
              </a:spcAft>
              <a:defRPr/>
            </a:pPr>
            <a:r>
              <a:rPr lang="en-US" sz="1399">
                <a:solidFill>
                  <a:srgbClr val="1A1A1A"/>
                </a:solidFill>
                <a:latin typeface="Segoe UI"/>
                <a:cs typeface="Segoe UI" pitchFamily="34" charset="0"/>
              </a:rPr>
              <a:t>Contacts and Tasks</a:t>
            </a:r>
          </a:p>
          <a:p>
            <a:pPr defTabSz="932293" fontAlgn="base">
              <a:spcBef>
                <a:spcPts val="1199"/>
              </a:spcBef>
              <a:spcAft>
                <a:spcPct val="0"/>
              </a:spcAft>
              <a:defRPr/>
            </a:pPr>
            <a:r>
              <a:rPr lang="en-US" sz="1399">
                <a:solidFill>
                  <a:srgbClr val="1A1A1A"/>
                </a:solidFill>
                <a:latin typeface="Segoe UI"/>
                <a:cs typeface="Segoe UI" pitchFamily="34" charset="0"/>
              </a:rPr>
              <a:t>Sites and Lists</a:t>
            </a:r>
          </a:p>
          <a:p>
            <a:pPr defTabSz="932293" fontAlgn="base">
              <a:spcBef>
                <a:spcPts val="1199"/>
              </a:spcBef>
              <a:spcAft>
                <a:spcPct val="0"/>
              </a:spcAft>
              <a:defRPr/>
            </a:pPr>
            <a:r>
              <a:rPr lang="en-US" sz="1399">
                <a:solidFill>
                  <a:srgbClr val="1A1A1A"/>
                </a:solidFill>
                <a:latin typeface="Segoe UI"/>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3233" y="5115622"/>
            <a:ext cx="1967243" cy="1443433"/>
          </a:xfrm>
          <a:prstGeom prst="rect">
            <a:avLst/>
          </a:prstGeom>
        </p:spPr>
        <p:txBody>
          <a:bodyPr wrap="square">
            <a:spAutoFit/>
          </a:bodyPr>
          <a:lstStyle/>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Channels, Messages</a:t>
            </a:r>
            <a:endParaRPr lang="en-US" sz="1399" b="1">
              <a:solidFill>
                <a:srgbClr val="1A1A1A"/>
              </a:solidFill>
              <a:latin typeface="Segoe UI"/>
              <a:ea typeface="Segoe UI" pitchFamily="34" charset="0"/>
              <a:cs typeface="Segoe UI" pitchFamily="34" charset="0"/>
            </a:endParaRPr>
          </a:p>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Tasks and Plans</a:t>
            </a:r>
            <a:endParaRPr lang="en-US" sz="1399" b="1">
              <a:solidFill>
                <a:srgbClr val="1A1A1A"/>
              </a:solidFill>
              <a:latin typeface="Segoe UI"/>
              <a:ea typeface="Segoe UI" pitchFamily="34" charset="0"/>
              <a:cs typeface="Segoe UI" pitchFamily="34" charset="0"/>
            </a:endParaRPr>
          </a:p>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Spreadsheets</a:t>
            </a:r>
          </a:p>
          <a:p>
            <a:pPr defTabSz="932293" fontAlgn="base">
              <a:spcBef>
                <a:spcPts val="1199"/>
              </a:spcBef>
              <a:spcAft>
                <a:spcPct val="0"/>
              </a:spcAft>
              <a:defRPr/>
            </a:pPr>
            <a:r>
              <a:rPr lang="en-US" sz="1399">
                <a:solidFill>
                  <a:srgbClr val="1A1A1A"/>
                </a:solidFill>
                <a:latin typeface="Segoe UI"/>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813" y="5115622"/>
            <a:ext cx="2068704" cy="1443433"/>
          </a:xfrm>
          <a:prstGeom prst="rect">
            <a:avLst/>
          </a:prstGeom>
        </p:spPr>
        <p:txBody>
          <a:bodyPr wrap="square">
            <a:spAutoFit/>
          </a:bodyPr>
          <a:lstStyle/>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Identity Management</a:t>
            </a:r>
          </a:p>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Access Control</a:t>
            </a:r>
          </a:p>
          <a:p>
            <a:pPr defTabSz="932293" fontAlgn="base">
              <a:spcBef>
                <a:spcPts val="1199"/>
              </a:spcBef>
              <a:spcAft>
                <a:spcPct val="0"/>
              </a:spcAft>
              <a:defRPr/>
            </a:pPr>
            <a:r>
              <a:rPr lang="en-US" sz="1399">
                <a:solidFill>
                  <a:srgbClr val="1A1A1A"/>
                </a:solidFill>
                <a:latin typeface="Segoe UI"/>
                <a:ea typeface="Segoe UI" pitchFamily="34" charset="0"/>
                <a:cs typeface="Segoe UI" pitchFamily="34" charset="0"/>
              </a:rPr>
              <a:t>Synchronization</a:t>
            </a:r>
          </a:p>
          <a:p>
            <a:pPr defTabSz="932293" fontAlgn="base">
              <a:spcBef>
                <a:spcPts val="1199"/>
              </a:spcBef>
              <a:spcAft>
                <a:spcPct val="0"/>
              </a:spcAft>
              <a:defRPr/>
            </a:pPr>
            <a:r>
              <a:rPr lang="en-US" sz="1399">
                <a:solidFill>
                  <a:srgbClr val="1A1A1A"/>
                </a:solidFill>
                <a:latin typeface="Segoe UI"/>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7853" y="5115621"/>
            <a:ext cx="2438335" cy="1446345"/>
          </a:xfrm>
          <a:prstGeom prst="rect">
            <a:avLst/>
          </a:prstGeom>
        </p:spPr>
        <p:txBody>
          <a:bodyPr wrap="square">
            <a:spAutoFit/>
          </a:bodyPr>
          <a:lstStyle/>
          <a:p>
            <a:pPr defTabSz="932293" fontAlgn="base">
              <a:spcBef>
                <a:spcPts val="1199"/>
              </a:spcBef>
              <a:spcAft>
                <a:spcPct val="0"/>
              </a:spcAft>
              <a:defRPr/>
            </a:pPr>
            <a:r>
              <a:rPr lang="en-US" sz="1399">
                <a:solidFill>
                  <a:srgbClr val="1A1A1A"/>
                </a:solidFill>
                <a:latin typeface="Segoe UI"/>
                <a:cs typeface="Segoe UI" pitchFamily="34" charset="0"/>
              </a:rPr>
              <a:t>Administrative Units</a:t>
            </a:r>
          </a:p>
          <a:p>
            <a:pPr defTabSz="932293" fontAlgn="base">
              <a:spcBef>
                <a:spcPts val="1199"/>
              </a:spcBef>
              <a:spcAft>
                <a:spcPct val="0"/>
              </a:spcAft>
              <a:defRPr/>
            </a:pPr>
            <a:r>
              <a:rPr lang="en-US" sz="1399">
                <a:solidFill>
                  <a:srgbClr val="1A1A1A"/>
                </a:solidFill>
                <a:latin typeface="Segoe UI"/>
                <a:cs typeface="Segoe UI" pitchFamily="34" charset="0"/>
              </a:rPr>
              <a:t>Applications and Devices</a:t>
            </a:r>
          </a:p>
          <a:p>
            <a:pPr defTabSz="932293" fontAlgn="base">
              <a:spcBef>
                <a:spcPts val="1199"/>
              </a:spcBef>
              <a:spcAft>
                <a:spcPct val="0"/>
              </a:spcAft>
              <a:defRPr/>
            </a:pPr>
            <a:r>
              <a:rPr lang="en-US" sz="1399">
                <a:solidFill>
                  <a:srgbClr val="1A1A1A"/>
                </a:solidFill>
                <a:latin typeface="Segoe UI"/>
                <a:cs typeface="Segoe UI" pitchFamily="34" charset="0"/>
              </a:rPr>
              <a:t>Advanced Threat Analytics</a:t>
            </a:r>
          </a:p>
          <a:p>
            <a:pPr defTabSz="932293" fontAlgn="base">
              <a:spcBef>
                <a:spcPts val="1199"/>
              </a:spcBef>
              <a:spcAft>
                <a:spcPct val="0"/>
              </a:spcAft>
              <a:defRPr/>
            </a:pPr>
            <a:r>
              <a:rPr lang="en-US" sz="1399">
                <a:solidFill>
                  <a:srgbClr val="1A1A1A"/>
                </a:solidFill>
                <a:latin typeface="Segoe UI"/>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5525" y="5115622"/>
            <a:ext cx="1324515" cy="1066880"/>
          </a:xfrm>
          <a:prstGeom prst="rect">
            <a:avLst/>
          </a:prstGeom>
        </p:spPr>
        <p:txBody>
          <a:bodyPr wrap="square">
            <a:spAutoFit/>
          </a:bodyPr>
          <a:lstStyle/>
          <a:p>
            <a:pPr defTabSz="932293" fontAlgn="base">
              <a:spcBef>
                <a:spcPts val="1199"/>
              </a:spcBef>
              <a:spcAft>
                <a:spcPct val="0"/>
              </a:spcAft>
              <a:defRPr/>
            </a:pPr>
            <a:r>
              <a:rPr lang="en-US" sz="1399">
                <a:solidFill>
                  <a:srgbClr val="1A1A1A"/>
                </a:solidFill>
                <a:latin typeface="Segoe UI"/>
                <a:cs typeface="Segoe UI" pitchFamily="34" charset="0"/>
              </a:rPr>
              <a:t>Alerts</a:t>
            </a:r>
          </a:p>
          <a:p>
            <a:pPr defTabSz="932293" fontAlgn="base">
              <a:spcBef>
                <a:spcPts val="1199"/>
              </a:spcBef>
              <a:spcAft>
                <a:spcPct val="0"/>
              </a:spcAft>
              <a:defRPr/>
            </a:pPr>
            <a:r>
              <a:rPr lang="en-US" sz="1399">
                <a:solidFill>
                  <a:srgbClr val="1A1A1A"/>
                </a:solidFill>
                <a:latin typeface="Segoe UI"/>
                <a:cs typeface="Segoe UI" pitchFamily="34" charset="0"/>
              </a:rPr>
              <a:t>Policies</a:t>
            </a:r>
          </a:p>
          <a:p>
            <a:pPr defTabSz="932293" fontAlgn="base">
              <a:spcBef>
                <a:spcPts val="1199"/>
              </a:spcBef>
              <a:spcAft>
                <a:spcPct val="0"/>
              </a:spcAft>
              <a:defRPr/>
            </a:pPr>
            <a:r>
              <a:rPr lang="en-US" sz="1399">
                <a:solidFill>
                  <a:srgbClr val="1A1A1A"/>
                </a:solidFill>
                <a:latin typeface="Segoe UI"/>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5233" y="2351470"/>
            <a:ext cx="1310547" cy="408075"/>
          </a:xfrm>
          <a:prstGeom prst="rect">
            <a:avLst/>
          </a:prstGeom>
        </p:spPr>
        <p:txBody>
          <a:bodyPr wrap="none" lIns="0">
            <a:spAutoFit/>
          </a:bodyPr>
          <a:lstStyle/>
          <a:p>
            <a:pPr defTabSz="932293" fontAlgn="base">
              <a:spcBef>
                <a:spcPct val="0"/>
              </a:spcBef>
              <a:spcAft>
                <a:spcPct val="0"/>
              </a:spcAft>
              <a:defRPr/>
            </a:pPr>
            <a:r>
              <a:rPr lang="en-US" sz="2000" b="1" dirty="0">
                <a:solidFill>
                  <a:srgbClr val="FF0000"/>
                </a:solidFill>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569" y="2353611"/>
            <a:ext cx="1514912" cy="408075"/>
          </a:xfrm>
          <a:prstGeom prst="rect">
            <a:avLst/>
          </a:prstGeom>
        </p:spPr>
        <p:txBody>
          <a:bodyPr wrap="none" lIns="0">
            <a:spAutoFit/>
          </a:bodyPr>
          <a:lstStyle/>
          <a:p>
            <a:pPr defTabSz="932293" fontAlgn="base">
              <a:spcBef>
                <a:spcPct val="0"/>
              </a:spcBef>
              <a:spcAft>
                <a:spcPct val="0"/>
              </a:spcAft>
              <a:defRPr/>
            </a:pPr>
            <a:r>
              <a:rPr lang="en-US" sz="2000" b="1" dirty="0">
                <a:solidFill>
                  <a:srgbClr val="FF0000"/>
                </a:solidFill>
                <a:latin typeface="Segoe UI Semibold"/>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180" y="2368478"/>
            <a:ext cx="3619178" cy="408075"/>
          </a:xfrm>
          <a:prstGeom prst="rect">
            <a:avLst/>
          </a:prstGeom>
        </p:spPr>
        <p:txBody>
          <a:bodyPr wrap="none" lIns="0">
            <a:spAutoFit/>
          </a:bodyPr>
          <a:lstStyle/>
          <a:p>
            <a:pPr defTabSz="932293" fontAlgn="base">
              <a:spcBef>
                <a:spcPct val="0"/>
              </a:spcBef>
              <a:spcAft>
                <a:spcPct val="0"/>
              </a:spcAft>
              <a:defRPr/>
            </a:pPr>
            <a:r>
              <a:rPr lang="en-US" sz="2000" b="1" dirty="0">
                <a:solidFill>
                  <a:srgbClr val="FF0000"/>
                </a:solidFill>
                <a:latin typeface="Segoe UI Semibold"/>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7238" y="1764391"/>
            <a:ext cx="4231433" cy="470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914050">
              <a:defRPr/>
            </a:pPr>
            <a:r>
              <a:rPr lang="en-US" sz="2400">
                <a:solidFill>
                  <a:srgbClr val="1A1A1A"/>
                </a:solidFill>
                <a:latin typeface="Segoe UI"/>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2568" y="5043120"/>
            <a:ext cx="1144072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3607" y="204864"/>
            <a:ext cx="2286211" cy="1017816"/>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694" rIns="0" bIns="4569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401" fontAlgn="base">
                  <a:spcBef>
                    <a:spcPct val="0"/>
                  </a:spcBef>
                  <a:spcAft>
                    <a:spcPct val="0"/>
                  </a:spcAft>
                  <a:defRPr/>
                </a:pPr>
                <a:endParaRPr lang="en-US" kern="0" dirty="0">
                  <a:solidFill>
                    <a:srgbClr val="FF0000"/>
                  </a:solidFill>
                  <a:latin typeface="Segoe UI Semilight"/>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592" tIns="44795" rIns="89592" bIns="4479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599" kern="0" dirty="0">
                  <a:solidFill>
                    <a:srgbClr val="FF0000"/>
                  </a:solidFill>
                  <a:latin typeface="Segoe UI Semilight"/>
                </a:endParaRPr>
              </a:p>
            </p:txBody>
          </p:sp>
        </p:grpSp>
      </p:grpSp>
    </p:spTree>
    <p:extLst>
      <p:ext uri="{BB962C8B-B14F-4D97-AF65-F5344CB8AC3E}">
        <p14:creationId xmlns:p14="http://schemas.microsoft.com/office/powerpoint/2010/main" val="135843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955" y="1920029"/>
            <a:ext cx="11531551" cy="3704062"/>
          </a:xfrm>
        </p:spPr>
        <p:txBody>
          <a:bodyPr/>
          <a:lstStyle/>
          <a:p>
            <a:r>
              <a:rPr lang="en-US" dirty="0"/>
              <a:t>Direct REST API</a:t>
            </a:r>
          </a:p>
          <a:p>
            <a:pPr marL="342834" indent="-342834">
              <a:buFont typeface="Arial" panose="020B0604020202020204" pitchFamily="34" charset="0"/>
              <a:buChar char="•"/>
            </a:pPr>
            <a:r>
              <a:rPr lang="en-US" dirty="0"/>
              <a:t>Any platform</a:t>
            </a:r>
          </a:p>
          <a:p>
            <a:pPr marL="342834" indent="-342834">
              <a:buFont typeface="Arial" panose="020B0604020202020204" pitchFamily="34" charset="0"/>
              <a:buChar char="•"/>
            </a:pPr>
            <a:r>
              <a:rPr lang="en-US" dirty="0"/>
              <a:t>Any language</a:t>
            </a:r>
          </a:p>
          <a:p>
            <a:pPr marL="342834" indent="-342834">
              <a:buFont typeface="Arial" panose="020B0604020202020204" pitchFamily="34" charset="0"/>
              <a:buChar char="•"/>
            </a:pPr>
            <a:r>
              <a:rPr lang="en-US" dirty="0"/>
              <a:t>Any framework</a:t>
            </a:r>
          </a:p>
          <a:p>
            <a:endParaRPr lang="en-US" dirty="0"/>
          </a:p>
          <a:p>
            <a:r>
              <a:rPr lang="en-US" dirty="0"/>
              <a:t>Native SDKs</a:t>
            </a:r>
          </a:p>
          <a:p>
            <a:pPr marL="342834" indent="-342834">
              <a:buFont typeface="Arial" panose="020B0604020202020204" pitchFamily="34" charset="0"/>
              <a:buChar char="•"/>
            </a:pPr>
            <a:r>
              <a:rPr lang="en-US" dirty="0"/>
              <a:t>Utilize framework &amp; platform specific implementations</a:t>
            </a:r>
          </a:p>
          <a:p>
            <a:pPr marL="342834" indent="-342834">
              <a:buFont typeface="Arial" panose="020B0604020202020204" pitchFamily="34" charset="0"/>
              <a:buChar char="•"/>
            </a:pPr>
            <a:r>
              <a:rPr lang="en-US" dirty="0"/>
              <a:t>Abstracts the details of constructing &amp; processing REST requests over HTTP</a:t>
            </a:r>
          </a:p>
          <a:p>
            <a:pPr marL="342834" indent="-342834">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35967401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955" y="1920028"/>
            <a:ext cx="11531551" cy="2649346"/>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2789482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955" y="1920029"/>
            <a:ext cx="11531551" cy="3704062"/>
          </a:xfrm>
        </p:spPr>
        <p:txBody>
          <a:bodyPr/>
          <a:lstStyle/>
          <a:p>
            <a:r>
              <a:rPr lang="en-US" dirty="0"/>
              <a:t>Direct REST API</a:t>
            </a:r>
          </a:p>
          <a:p>
            <a:pPr marL="342834" indent="-342834">
              <a:buFont typeface="Arial" panose="020B0604020202020204" pitchFamily="34" charset="0"/>
              <a:buChar char="•"/>
            </a:pPr>
            <a:r>
              <a:rPr lang="en-US" dirty="0"/>
              <a:t>Any platform</a:t>
            </a:r>
          </a:p>
          <a:p>
            <a:pPr marL="342834" indent="-342834">
              <a:buFont typeface="Arial" panose="020B0604020202020204" pitchFamily="34" charset="0"/>
              <a:buChar char="•"/>
            </a:pPr>
            <a:r>
              <a:rPr lang="en-US" dirty="0"/>
              <a:t>Any language</a:t>
            </a:r>
          </a:p>
          <a:p>
            <a:pPr marL="342834" indent="-342834">
              <a:buFont typeface="Arial" panose="020B0604020202020204" pitchFamily="34" charset="0"/>
              <a:buChar char="•"/>
            </a:pPr>
            <a:r>
              <a:rPr lang="en-US" dirty="0"/>
              <a:t>Any framework</a:t>
            </a:r>
          </a:p>
          <a:p>
            <a:endParaRPr lang="en-US" dirty="0"/>
          </a:p>
          <a:p>
            <a:r>
              <a:rPr lang="en-US" dirty="0"/>
              <a:t>Native SDKs</a:t>
            </a:r>
          </a:p>
          <a:p>
            <a:pPr marL="342834" indent="-342834">
              <a:buFont typeface="Arial" panose="020B0604020202020204" pitchFamily="34" charset="0"/>
              <a:buChar char="•"/>
            </a:pPr>
            <a:r>
              <a:rPr lang="en-US" dirty="0"/>
              <a:t>Utilize framework &amp; platform specific implementations</a:t>
            </a:r>
          </a:p>
          <a:p>
            <a:pPr marL="342834" indent="-342834">
              <a:buFont typeface="Arial" panose="020B0604020202020204" pitchFamily="34" charset="0"/>
              <a:buChar char="•"/>
            </a:pPr>
            <a:r>
              <a:rPr lang="en-US" dirty="0"/>
              <a:t>Abstracts the details of constructing &amp; processing REST requests over HTTP</a:t>
            </a:r>
          </a:p>
          <a:p>
            <a:pPr marL="342834" indent="-342834">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648852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30FBA0-C4DA-41F9-A80A-1C89CAFC4992}"/>
              </a:ext>
            </a:extLst>
          </p:cNvPr>
          <p:cNvPicPr>
            <a:picLocks noChangeAspect="1"/>
          </p:cNvPicPr>
          <p:nvPr/>
        </p:nvPicPr>
        <p:blipFill>
          <a:blip r:embed="rId2"/>
          <a:stretch>
            <a:fillRect/>
          </a:stretch>
        </p:blipFill>
        <p:spPr>
          <a:xfrm>
            <a:off x="1171207" y="1471765"/>
            <a:ext cx="8028137" cy="4371578"/>
          </a:xfrm>
          <a:prstGeom prst="rect">
            <a:avLst/>
          </a:prstGeom>
        </p:spPr>
      </p:pic>
      <p:pic>
        <p:nvPicPr>
          <p:cNvPr id="7" name="Picture 6">
            <a:extLst>
              <a:ext uri="{FF2B5EF4-FFF2-40B4-BE49-F238E27FC236}">
                <a16:creationId xmlns:a16="http://schemas.microsoft.com/office/drawing/2014/main" id="{2F7738F2-C570-42C8-A319-35822DDB08D1}"/>
              </a:ext>
            </a:extLst>
          </p:cNvPr>
          <p:cNvPicPr>
            <a:picLocks noChangeAspect="1"/>
          </p:cNvPicPr>
          <p:nvPr/>
        </p:nvPicPr>
        <p:blipFill>
          <a:blip r:embed="rId3"/>
          <a:stretch>
            <a:fillRect/>
          </a:stretch>
        </p:blipFill>
        <p:spPr>
          <a:xfrm>
            <a:off x="9199344" y="927460"/>
            <a:ext cx="2924100" cy="4371578"/>
          </a:xfrm>
          <a:prstGeom prst="rect">
            <a:avLst/>
          </a:prstGeom>
        </p:spPr>
      </p:pic>
    </p:spTree>
    <p:extLst>
      <p:ext uri="{BB962C8B-B14F-4D97-AF65-F5344CB8AC3E}">
        <p14:creationId xmlns:p14="http://schemas.microsoft.com/office/powerpoint/2010/main" val="26076222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B09FF6-AAC0-4762-8063-2FA1FC1940A6}"/>
              </a:ext>
            </a:extLst>
          </p:cNvPr>
          <p:cNvPicPr>
            <a:picLocks noChangeAspect="1"/>
          </p:cNvPicPr>
          <p:nvPr/>
        </p:nvPicPr>
        <p:blipFill>
          <a:blip r:embed="rId3"/>
          <a:stretch>
            <a:fillRect/>
          </a:stretch>
        </p:blipFill>
        <p:spPr>
          <a:xfrm>
            <a:off x="403182" y="382054"/>
            <a:ext cx="11438715" cy="6127883"/>
          </a:xfrm>
          <a:prstGeom prst="rect">
            <a:avLst/>
          </a:prstGeom>
        </p:spPr>
      </p:pic>
    </p:spTree>
    <p:extLst>
      <p:ext uri="{BB962C8B-B14F-4D97-AF65-F5344CB8AC3E}">
        <p14:creationId xmlns:p14="http://schemas.microsoft.com/office/powerpoint/2010/main" val="26781574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7DCE7C00-5494-4BED-9280-D374D55B9D3F}">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1873</TotalTime>
  <Words>1356</Words>
  <Application>Microsoft Office PowerPoint</Application>
  <PresentationFormat>Custom</PresentationFormat>
  <Paragraphs>219</Paragraphs>
  <Slides>21</Slides>
  <Notes>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2" baseType="lpstr">
      <vt:lpstr>Arial</vt:lpstr>
      <vt:lpstr>Calibri</vt:lpstr>
      <vt:lpstr>Consolas</vt:lpstr>
      <vt:lpstr>Segoe UI</vt:lpstr>
      <vt:lpstr>Segoe UI Light</vt:lpstr>
      <vt:lpstr>Segoe UI Semibold</vt:lpstr>
      <vt:lpstr>Segoe UI Semilight</vt:lpstr>
      <vt:lpstr>Wingdings</vt:lpstr>
      <vt:lpstr>Office 365 PPT Template - 2017</vt:lpstr>
      <vt:lpstr>1_Office 365 PPT Template - 2017</vt:lpstr>
      <vt:lpstr>Acrobat Document</vt:lpstr>
      <vt:lpstr> Leveraging the Microsoft Graph with MSGraphClient</vt:lpstr>
      <vt:lpstr>PowerPoint Presentation</vt:lpstr>
      <vt:lpstr>Microsoft 365 Platform</vt:lpstr>
      <vt:lpstr>Microsoft Graph Gateway to your data in the Microsoft-cloud  </vt:lpstr>
      <vt:lpstr>Accessing the Microsoft Graph</vt:lpstr>
      <vt:lpstr>Microsoft Graph, gateway to Office 365</vt:lpstr>
      <vt:lpstr>Accessing the Microsoft Graph</vt:lpstr>
      <vt:lpstr>PowerPoint Presentation</vt:lpstr>
      <vt:lpstr>PowerPoint Presentation</vt:lpstr>
      <vt:lpstr>Microsoft Graph JavaScript SDK</vt:lpstr>
      <vt:lpstr>Initializing the Microsoft Graph JS SDK</vt:lpstr>
      <vt:lpstr>Microsoft Graph TypeScript Type Declarations</vt:lpstr>
      <vt:lpstr>Microsoft Graph TypeScript Type Declarations</vt:lpstr>
      <vt:lpstr>SharePoint Framework’s Microsoft Graph Client</vt:lpstr>
      <vt:lpstr>Office 365 and SharePoint Online Users Already Authenticated</vt:lpstr>
      <vt:lpstr>Calling Secured Services from Client-side Code is a Challenge</vt:lpstr>
      <vt:lpstr>Solution: Proxy Calls to Secured Services through Existing Application</vt:lpstr>
      <vt:lpstr>SharePoint Framework Includes a Microsoft Graph Client</vt:lpstr>
      <vt:lpstr>Reading further</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botadmin</cp:lastModifiedBy>
  <cp:revision>60</cp:revision>
  <dcterms:created xsi:type="dcterms:W3CDTF">2017-07-18T18:43:36Z</dcterms:created>
  <dcterms:modified xsi:type="dcterms:W3CDTF">2019-10-12T04:45:37Z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